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00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B7BD54C-D06C-485E-B87C-41E0F3220811}" v="2" dt="2023-03-22T22:54:34.6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5" autoAdjust="0"/>
    <p:restoredTop sz="94660"/>
  </p:normalViewPr>
  <p:slideViewPr>
    <p:cSldViewPr snapToGrid="0">
      <p:cViewPr varScale="1">
        <p:scale>
          <a:sx n="86" d="100"/>
          <a:sy n="86" d="100"/>
        </p:scale>
        <p:origin x="64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7EE89-40B8-4DA0-8311-01881474C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CC3075-FC3B-4068-80B1-2C18428956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DFCC16-159C-41D3-8BED-A9D976D566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5AD29-5DB7-4D05-B421-0C8896ADB532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B4891A-F8FF-41F2-92A3-FE76BC01B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6ABE6-20CD-48A1-84A7-CDDC28E38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FFF9B-9B4E-472B-B8ED-92D40E771C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341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7D240-794A-4864-9A49-263FE5069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2D6D25-3079-43C1-B7E4-53E61A4779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D9CFF7-A755-4D7E-A985-80950EB24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5AD29-5DB7-4D05-B421-0C8896ADB532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61C089-C147-4EE7-8715-1344E558A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EBBBC2-5C45-41B9-AD91-BFB3FA37C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FFF9B-9B4E-472B-B8ED-92D40E771C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91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9C940-05D9-44E5-94AA-EF9F866DED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27AAC9-5F27-4697-8BEC-366B64CA17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673AFC-7153-4153-89EF-524826060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5AD29-5DB7-4D05-B421-0C8896ADB532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915625-2CAD-45D2-AFA8-5660CD8E4D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7A9B88-DCE1-4255-B1CD-DA288972F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FFF9B-9B4E-472B-B8ED-92D40E771C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69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AFCFA4-C08D-492D-9644-49CF6AE7C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F2BA5-9BC5-4E25-8D77-FC056D3AA2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A2B28B-BBE1-45B9-8549-470727554A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F585CB-D3AA-4016-A2B5-7A59DCC1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5AD29-5DB7-4D05-B421-0C8896ADB532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72B12F-7CF6-4A87-B117-E1FB8491B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363BB8-53F6-4DDF-BE34-5011FBE89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FFF9B-9B4E-472B-B8ED-92D40E771C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28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5E5BF-6EDE-4DCE-8852-87843B9D8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89A2F7-CC19-4873-8C0A-F5DD67EFEA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E4560B-0BA1-437B-BB29-DEAFE2D489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B7E5C66-2226-4960-A877-9003F92ECA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FBDC91-E90B-4D52-BD5A-79692CB34C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6C98DB8-0B35-4AE6-ABAD-342955120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5AD29-5DB7-4D05-B421-0C8896ADB532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BA60277-EF8C-4A79-BDFA-67B93BB01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F55D19-0B05-4D91-A408-779867F7F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FFF9B-9B4E-472B-B8ED-92D40E771C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389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AD05E-E612-48A8-B3CC-AC16DAEA8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ACC9B3-AD9D-4234-9386-13DD4C435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5AD29-5DB7-4D05-B421-0C8896ADB532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F4D483-5207-4B7E-AB08-456F0C71D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5BB64A-3D89-4821-AE93-4D52A9E0D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FFF9B-9B4E-472B-B8ED-92D40E771C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0359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B2E5502-208D-4E44-8745-A964C64C3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5AD29-5DB7-4D05-B421-0C8896ADB532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9EFAF4-F79C-40A4-99A7-595A710EA2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B1F48D-1D51-4751-A49C-8648E4ACF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FFF9B-9B4E-472B-B8ED-92D40E771C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854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3D1AB-09F0-48D4-89E2-E6C25BBFF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F1F90D-3151-4794-B236-671FEE810F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B90BF0-4545-4BC2-A1AF-582C167425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A8018D-3B67-4488-85BC-ECA10E294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5AD29-5DB7-4D05-B421-0C8896ADB532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76D949-84B4-499E-899A-158BCE962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C7E8E7-E282-4252-8ED4-FE1FD86BA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FFF9B-9B4E-472B-B8ED-92D40E771C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883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A4013-83FC-4DC0-88FB-A375B745C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97295B-067D-493E-AAB8-3F493E575D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CE4881-D68F-4A38-B1C5-7E39AD05D7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F6FFA4-EB2C-4D7C-98B7-A6A015276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5AD29-5DB7-4D05-B421-0C8896ADB532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26199D-21DF-47B9-A49E-4C941359B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70C6EA-3C39-410E-85A8-FAD76A62A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FFF9B-9B4E-472B-B8ED-92D40E771C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804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D9996-1565-4687-A460-ADA2E2CB9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23C0FF-BCD9-432B-B37C-7C67A3639F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D4A7AB-4BEE-48EC-99B8-8AAD70B94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5AD29-5DB7-4D05-B421-0C8896ADB532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CD02F6-34A4-4405-8DD5-1EAD5F7B8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A11A9B-4A62-4356-AC85-CF5D7313B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FFF9B-9B4E-472B-B8ED-92D40E771C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325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5ADEB7-B310-4F26-95A5-F1B8FFF9B2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DF99C5-88D5-4E32-9ECA-A2E2B9C1D1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F8B576-FBBD-43CE-9BEC-65F46B818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5AD29-5DB7-4D05-B421-0C8896ADB532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9BAA61-D21A-44FE-8B92-E810C4E33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E73F10-3D85-42A3-9EBA-98E18F592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FFF9B-9B4E-472B-B8ED-92D40E771C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586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EF5B3B-3A0F-4387-A024-13D5CCDA5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544417-86D2-46FC-89F0-69E71D5F54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10C99C-EF2E-4C17-ADC4-F44E24D3E8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AD29-5DB7-4D05-B421-0C8896ADB532}" type="datetimeFigureOut">
              <a:rPr lang="en-US" smtClean="0"/>
              <a:t>3/15/2023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E62F28-6593-4E13-987B-E4076B7369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832D15-EE7D-494E-ADF1-030C383CA3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9FFF9B-9B4E-472B-B8ED-92D40E771C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273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thrive.t-mobile.com/preview/lesson/24664-ibts-lm-new-hire-learner-what-is-the-interaction" TargetMode="External"/><Relationship Id="rId3" Type="http://schemas.openxmlformats.org/officeDocument/2006/relationships/hyperlink" Target="https://thrive.t-mobile.com/preview/lesson/24661-ibts-lm-new-hire-facilitator-what-is-the" TargetMode="External"/><Relationship Id="rId7" Type="http://schemas.openxmlformats.org/officeDocument/2006/relationships/hyperlink" Target="https://thrive.t-mobile.com/preview/lesson/24666-ibts-lm-new-hire-learner-the-interaction-guide" TargetMode="External"/><Relationship Id="rId2" Type="http://schemas.openxmlformats.org/officeDocument/2006/relationships/hyperlink" Target="https://thrive.t-mobile.com/preview/lesson/24662-ibts-lm-new-hire-facilitator-the-interaction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thrive.t-mobile.com/preview/lesson/24657-ibts-lm-new-hire-facilitator-one-more-time" TargetMode="External"/><Relationship Id="rId11" Type="http://schemas.openxmlformats.org/officeDocument/2006/relationships/hyperlink" Target="https://thrive.t-mobile.com/preview/lesson/24653-ibts-lm-new-hire-learner-diy-activity-one-more?section_id=64456" TargetMode="External"/><Relationship Id="rId5" Type="http://schemas.openxmlformats.org/officeDocument/2006/relationships/hyperlink" Target="https://thrive.t-mobile.com/preview/lesson/24658-ibts-lm-new-hire-facilitator-applying-the" TargetMode="External"/><Relationship Id="rId10" Type="http://schemas.openxmlformats.org/officeDocument/2006/relationships/hyperlink" Target="https://thrive.t-mobile.com/preview/lesson/24665-ibts-lm-new-hire-learner-class-activity-applying" TargetMode="External"/><Relationship Id="rId4" Type="http://schemas.openxmlformats.org/officeDocument/2006/relationships/hyperlink" Target="https://thrive.t-mobile.com/preview/lesson/24656-ibts-lm-new-hire-facilitator-interaction-guide" TargetMode="External"/><Relationship Id="rId9" Type="http://schemas.openxmlformats.org/officeDocument/2006/relationships/hyperlink" Target="https://thrive.t-mobile.com/preview/lesson/24659-ibts-lm-new-hire-learner-diy-activity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9">
            <a:extLst>
              <a:ext uri="{FF2B5EF4-FFF2-40B4-BE49-F238E27FC236}">
                <a16:creationId xmlns:a16="http://schemas.microsoft.com/office/drawing/2014/main" id="{4613B4A9-1C7C-4729-A016-AB42D39794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4287EA-CDE6-4E19-A40C-D1DD87A8A7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094" b="21094"/>
          <a:stretch/>
        </p:blipFill>
        <p:spPr>
          <a:xfrm>
            <a:off x="329316" y="0"/>
            <a:ext cx="11862684" cy="6857990"/>
          </a:xfrm>
          <a:custGeom>
            <a:avLst/>
            <a:gdLst/>
            <a:ahLst/>
            <a:cxnLst/>
            <a:rect l="l" t="t" r="r" b="b"/>
            <a:pathLst>
              <a:path w="11862684" h="6858000">
                <a:moveTo>
                  <a:pt x="1047342" y="0"/>
                </a:moveTo>
                <a:lnTo>
                  <a:pt x="4590463" y="0"/>
                </a:lnTo>
                <a:lnTo>
                  <a:pt x="5499874" y="0"/>
                </a:lnTo>
                <a:lnTo>
                  <a:pt x="5723425" y="0"/>
                </a:lnTo>
                <a:lnTo>
                  <a:pt x="7580390" y="0"/>
                </a:lnTo>
                <a:lnTo>
                  <a:pt x="7747884" y="0"/>
                </a:lnTo>
                <a:lnTo>
                  <a:pt x="7824084" y="0"/>
                </a:lnTo>
                <a:lnTo>
                  <a:pt x="11862684" y="0"/>
                </a:lnTo>
                <a:lnTo>
                  <a:pt x="11862684" y="6858000"/>
                </a:lnTo>
                <a:lnTo>
                  <a:pt x="7824084" y="6858000"/>
                </a:lnTo>
                <a:lnTo>
                  <a:pt x="7747884" y="6858000"/>
                </a:lnTo>
                <a:lnTo>
                  <a:pt x="7580390" y="6858000"/>
                </a:lnTo>
                <a:lnTo>
                  <a:pt x="5723425" y="6858000"/>
                </a:lnTo>
                <a:lnTo>
                  <a:pt x="5499874" y="6858000"/>
                </a:lnTo>
                <a:lnTo>
                  <a:pt x="4590463" y="6858000"/>
                </a:lnTo>
                <a:lnTo>
                  <a:pt x="1654188" y="6858000"/>
                </a:lnTo>
                <a:cubicBezTo>
                  <a:pt x="1530404" y="6786859"/>
                  <a:pt x="1412658" y="6701489"/>
                  <a:pt x="1279816" y="6658805"/>
                </a:cubicBezTo>
                <a:cubicBezTo>
                  <a:pt x="1189242" y="6630349"/>
                  <a:pt x="1101686" y="6580550"/>
                  <a:pt x="1116783" y="6431153"/>
                </a:cubicBezTo>
                <a:cubicBezTo>
                  <a:pt x="1119802" y="6388469"/>
                  <a:pt x="1095648" y="6356456"/>
                  <a:pt x="1059419" y="6367127"/>
                </a:cubicBezTo>
                <a:cubicBezTo>
                  <a:pt x="989979" y="6388469"/>
                  <a:pt x="956768" y="6327999"/>
                  <a:pt x="917520" y="6281757"/>
                </a:cubicBezTo>
                <a:cubicBezTo>
                  <a:pt x="848079" y="6199945"/>
                  <a:pt x="781658" y="6114575"/>
                  <a:pt x="669950" y="6100347"/>
                </a:cubicBezTo>
                <a:cubicBezTo>
                  <a:pt x="691084" y="6036320"/>
                  <a:pt x="727312" y="6043434"/>
                  <a:pt x="760524" y="6057663"/>
                </a:cubicBezTo>
                <a:cubicBezTo>
                  <a:pt x="848079" y="6093234"/>
                  <a:pt x="935634" y="6132361"/>
                  <a:pt x="1023188" y="6167932"/>
                </a:cubicBezTo>
                <a:cubicBezTo>
                  <a:pt x="1080552" y="6189274"/>
                  <a:pt x="1137916" y="6221287"/>
                  <a:pt x="1213395" y="6196388"/>
                </a:cubicBezTo>
                <a:cubicBezTo>
                  <a:pt x="1146974" y="6068335"/>
                  <a:pt x="1035266" y="6043434"/>
                  <a:pt x="944692" y="6004307"/>
                </a:cubicBezTo>
                <a:cubicBezTo>
                  <a:pt x="832982" y="5954508"/>
                  <a:pt x="766562" y="5862025"/>
                  <a:pt x="685045" y="5755314"/>
                </a:cubicBezTo>
                <a:cubicBezTo>
                  <a:pt x="766562" y="5726858"/>
                  <a:pt x="817887" y="5805112"/>
                  <a:pt x="884310" y="5801555"/>
                </a:cubicBezTo>
                <a:cubicBezTo>
                  <a:pt x="887328" y="5790884"/>
                  <a:pt x="893366" y="5769542"/>
                  <a:pt x="893366" y="5769542"/>
                </a:cubicBezTo>
                <a:cubicBezTo>
                  <a:pt x="784676" y="5712629"/>
                  <a:pt x="736372" y="5605917"/>
                  <a:pt x="718256" y="5474306"/>
                </a:cubicBezTo>
                <a:cubicBezTo>
                  <a:pt x="712218" y="5406721"/>
                  <a:pt x="672970" y="5385379"/>
                  <a:pt x="633720" y="5353367"/>
                </a:cubicBezTo>
                <a:cubicBezTo>
                  <a:pt x="500878" y="5243097"/>
                  <a:pt x="358980" y="5143500"/>
                  <a:pt x="247270" y="4994104"/>
                </a:cubicBezTo>
                <a:cubicBezTo>
                  <a:pt x="377094" y="5011889"/>
                  <a:pt x="479744" y="5111487"/>
                  <a:pt x="615606" y="5154171"/>
                </a:cubicBezTo>
                <a:cubicBezTo>
                  <a:pt x="506917" y="4990547"/>
                  <a:pt x="365016" y="4905177"/>
                  <a:pt x="235194" y="4805580"/>
                </a:cubicBezTo>
                <a:cubicBezTo>
                  <a:pt x="174810" y="4759339"/>
                  <a:pt x="120468" y="4702425"/>
                  <a:pt x="51026" y="4677526"/>
                </a:cubicBezTo>
                <a:cubicBezTo>
                  <a:pt x="26873" y="4670412"/>
                  <a:pt x="-15396" y="4652628"/>
                  <a:pt x="5740" y="4602828"/>
                </a:cubicBezTo>
                <a:cubicBezTo>
                  <a:pt x="23854" y="4560144"/>
                  <a:pt x="57065" y="4574373"/>
                  <a:pt x="87257" y="4585042"/>
                </a:cubicBezTo>
                <a:cubicBezTo>
                  <a:pt x="159715" y="4613499"/>
                  <a:pt x="238213" y="4613499"/>
                  <a:pt x="337844" y="4613499"/>
                </a:cubicBezTo>
                <a:cubicBezTo>
                  <a:pt x="253310" y="4478331"/>
                  <a:pt x="99332" y="4521016"/>
                  <a:pt x="26873" y="4378734"/>
                </a:cubicBezTo>
                <a:cubicBezTo>
                  <a:pt x="117448" y="4353835"/>
                  <a:pt x="186888" y="4403633"/>
                  <a:pt x="259346" y="4414305"/>
                </a:cubicBezTo>
                <a:cubicBezTo>
                  <a:pt x="325769" y="4424975"/>
                  <a:pt x="340863" y="4400076"/>
                  <a:pt x="325769" y="4321821"/>
                </a:cubicBezTo>
                <a:cubicBezTo>
                  <a:pt x="301616" y="4200882"/>
                  <a:pt x="337844" y="4140411"/>
                  <a:pt x="434458" y="4172424"/>
                </a:cubicBezTo>
                <a:cubicBezTo>
                  <a:pt x="525031" y="4204438"/>
                  <a:pt x="534089" y="4158196"/>
                  <a:pt x="509936" y="4090612"/>
                </a:cubicBezTo>
                <a:cubicBezTo>
                  <a:pt x="473706" y="3991015"/>
                  <a:pt x="512954" y="3912759"/>
                  <a:pt x="540128" y="3827390"/>
                </a:cubicBezTo>
                <a:cubicBezTo>
                  <a:pt x="582395" y="3699337"/>
                  <a:pt x="564281" y="3635309"/>
                  <a:pt x="476725" y="3539269"/>
                </a:cubicBezTo>
                <a:cubicBezTo>
                  <a:pt x="425400" y="3485914"/>
                  <a:pt x="374074" y="3439672"/>
                  <a:pt x="301616" y="3393429"/>
                </a:cubicBezTo>
                <a:cubicBezTo>
                  <a:pt x="467668" y="3368530"/>
                  <a:pt x="295577" y="3283162"/>
                  <a:pt x="352940" y="3229805"/>
                </a:cubicBezTo>
                <a:cubicBezTo>
                  <a:pt x="470686" y="3208463"/>
                  <a:pt x="564281" y="3379202"/>
                  <a:pt x="724294" y="3329402"/>
                </a:cubicBezTo>
                <a:cubicBezTo>
                  <a:pt x="531070" y="3183563"/>
                  <a:pt x="313691" y="3137322"/>
                  <a:pt x="171792" y="2941684"/>
                </a:cubicBezTo>
                <a:cubicBezTo>
                  <a:pt x="205002" y="2899000"/>
                  <a:pt x="238213" y="2941684"/>
                  <a:pt x="265385" y="2923898"/>
                </a:cubicBezTo>
                <a:cubicBezTo>
                  <a:pt x="265385" y="2913227"/>
                  <a:pt x="582395" y="2980812"/>
                  <a:pt x="600510" y="2703362"/>
                </a:cubicBezTo>
                <a:cubicBezTo>
                  <a:pt x="606548" y="2703362"/>
                  <a:pt x="612587" y="2703362"/>
                  <a:pt x="618624" y="2692689"/>
                </a:cubicBezTo>
                <a:cubicBezTo>
                  <a:pt x="651834" y="2653563"/>
                  <a:pt x="621644" y="2561080"/>
                  <a:pt x="675988" y="2553965"/>
                </a:cubicBezTo>
                <a:cubicBezTo>
                  <a:pt x="736372" y="2546851"/>
                  <a:pt x="793735" y="2514837"/>
                  <a:pt x="857136" y="2532623"/>
                </a:cubicBezTo>
                <a:cubicBezTo>
                  <a:pt x="905443" y="2546851"/>
                  <a:pt x="956768" y="2564636"/>
                  <a:pt x="1008094" y="2564636"/>
                </a:cubicBezTo>
                <a:cubicBezTo>
                  <a:pt x="1062438" y="2564636"/>
                  <a:pt x="1137916" y="2685576"/>
                  <a:pt x="1171128" y="2525509"/>
                </a:cubicBezTo>
                <a:cubicBezTo>
                  <a:pt x="1171128" y="2518395"/>
                  <a:pt x="1264720" y="2536181"/>
                  <a:pt x="1316045" y="2543294"/>
                </a:cubicBezTo>
                <a:cubicBezTo>
                  <a:pt x="1358314" y="2550408"/>
                  <a:pt x="1409640" y="2582422"/>
                  <a:pt x="1439830" y="2518395"/>
                </a:cubicBezTo>
                <a:cubicBezTo>
                  <a:pt x="1454926" y="2479267"/>
                  <a:pt x="1382466" y="2408126"/>
                  <a:pt x="1319065" y="2401012"/>
                </a:cubicBezTo>
                <a:cubicBezTo>
                  <a:pt x="1261702" y="2393898"/>
                  <a:pt x="1204338" y="2386784"/>
                  <a:pt x="1149994" y="2401012"/>
                </a:cubicBezTo>
                <a:cubicBezTo>
                  <a:pt x="1083572" y="2418796"/>
                  <a:pt x="1047342" y="2390340"/>
                  <a:pt x="1029227" y="2326314"/>
                </a:cubicBezTo>
                <a:cubicBezTo>
                  <a:pt x="1008094" y="2258731"/>
                  <a:pt x="968844" y="2223159"/>
                  <a:pt x="914500" y="2191146"/>
                </a:cubicBezTo>
                <a:cubicBezTo>
                  <a:pt x="781658" y="2112891"/>
                  <a:pt x="654854" y="2020407"/>
                  <a:pt x="509936" y="1974165"/>
                </a:cubicBezTo>
                <a:cubicBezTo>
                  <a:pt x="482764" y="1967051"/>
                  <a:pt x="449553" y="1952823"/>
                  <a:pt x="437476" y="1892353"/>
                </a:cubicBezTo>
                <a:cubicBezTo>
                  <a:pt x="829964" y="1984836"/>
                  <a:pt x="1186222" y="2223159"/>
                  <a:pt x="1590788" y="2208931"/>
                </a:cubicBezTo>
                <a:cubicBezTo>
                  <a:pt x="1482098" y="2134233"/>
                  <a:pt x="1352276" y="2130676"/>
                  <a:pt x="1234528" y="2077320"/>
                </a:cubicBezTo>
                <a:cubicBezTo>
                  <a:pt x="1319065" y="2038192"/>
                  <a:pt x="1397562" y="2080877"/>
                  <a:pt x="1476060" y="2102219"/>
                </a:cubicBezTo>
                <a:cubicBezTo>
                  <a:pt x="1542482" y="2120004"/>
                  <a:pt x="1602864" y="2123562"/>
                  <a:pt x="1608902" y="2013292"/>
                </a:cubicBezTo>
                <a:cubicBezTo>
                  <a:pt x="1608902" y="2002622"/>
                  <a:pt x="1608902" y="1995507"/>
                  <a:pt x="1608902" y="1984836"/>
                </a:cubicBezTo>
                <a:cubicBezTo>
                  <a:pt x="1584749" y="1938595"/>
                  <a:pt x="1551538" y="1917252"/>
                  <a:pt x="1509271" y="1903025"/>
                </a:cubicBezTo>
                <a:cubicBezTo>
                  <a:pt x="1485118" y="1895910"/>
                  <a:pt x="1451907" y="1881683"/>
                  <a:pt x="1451907" y="1849668"/>
                </a:cubicBezTo>
                <a:cubicBezTo>
                  <a:pt x="1454926" y="1728729"/>
                  <a:pt x="1373409" y="1693158"/>
                  <a:pt x="1294912" y="1657587"/>
                </a:cubicBezTo>
                <a:cubicBezTo>
                  <a:pt x="1337180" y="1597117"/>
                  <a:pt x="1373409" y="1639802"/>
                  <a:pt x="1406620" y="1636245"/>
                </a:cubicBezTo>
                <a:cubicBezTo>
                  <a:pt x="1427754" y="1632688"/>
                  <a:pt x="1448887" y="1629132"/>
                  <a:pt x="1448887" y="1597117"/>
                </a:cubicBezTo>
                <a:cubicBezTo>
                  <a:pt x="1448887" y="1572219"/>
                  <a:pt x="1439830" y="1540204"/>
                  <a:pt x="1418696" y="1540204"/>
                </a:cubicBezTo>
                <a:cubicBezTo>
                  <a:pt x="1285854" y="1536647"/>
                  <a:pt x="1210375" y="1365909"/>
                  <a:pt x="1071494" y="1365909"/>
                </a:cubicBezTo>
                <a:cubicBezTo>
                  <a:pt x="986960" y="1365909"/>
                  <a:pt x="1113764" y="1269868"/>
                  <a:pt x="1044324" y="1230741"/>
                </a:cubicBezTo>
                <a:cubicBezTo>
                  <a:pt x="1029227" y="1220069"/>
                  <a:pt x="1086591" y="1205842"/>
                  <a:pt x="1110744" y="1209399"/>
                </a:cubicBezTo>
                <a:cubicBezTo>
                  <a:pt x="1134897" y="1212955"/>
                  <a:pt x="1156032" y="1237855"/>
                  <a:pt x="1186222" y="1220069"/>
                </a:cubicBezTo>
                <a:cubicBezTo>
                  <a:pt x="1201318" y="1156043"/>
                  <a:pt x="1162069" y="1131144"/>
                  <a:pt x="1125840" y="1113358"/>
                </a:cubicBezTo>
                <a:cubicBezTo>
                  <a:pt x="1047342" y="1070674"/>
                  <a:pt x="968844" y="1020875"/>
                  <a:pt x="881290" y="1006647"/>
                </a:cubicBezTo>
                <a:cubicBezTo>
                  <a:pt x="851099" y="1003089"/>
                  <a:pt x="832982" y="985305"/>
                  <a:pt x="836002" y="949734"/>
                </a:cubicBezTo>
                <a:cubicBezTo>
                  <a:pt x="842040" y="903491"/>
                  <a:pt x="872232" y="917720"/>
                  <a:pt x="896385" y="921277"/>
                </a:cubicBezTo>
                <a:cubicBezTo>
                  <a:pt x="911482" y="924835"/>
                  <a:pt x="926577" y="935506"/>
                  <a:pt x="941672" y="910606"/>
                </a:cubicBezTo>
                <a:cubicBezTo>
                  <a:pt x="588434" y="658055"/>
                  <a:pt x="401247" y="672284"/>
                  <a:pt x="5740" y="465975"/>
                </a:cubicBezTo>
                <a:cubicBezTo>
                  <a:pt x="93294" y="426847"/>
                  <a:pt x="156696" y="455303"/>
                  <a:pt x="217079" y="462417"/>
                </a:cubicBezTo>
                <a:cubicBezTo>
                  <a:pt x="368036" y="480203"/>
                  <a:pt x="274442" y="512216"/>
                  <a:pt x="425400" y="533558"/>
                </a:cubicBezTo>
                <a:cubicBezTo>
                  <a:pt x="497860" y="544229"/>
                  <a:pt x="564281" y="579800"/>
                  <a:pt x="645798" y="522887"/>
                </a:cubicBezTo>
                <a:cubicBezTo>
                  <a:pt x="700142" y="483759"/>
                  <a:pt x="787696" y="526444"/>
                  <a:pt x="854118" y="558458"/>
                </a:cubicBezTo>
                <a:cubicBezTo>
                  <a:pt x="908462" y="586915"/>
                  <a:pt x="962806" y="594028"/>
                  <a:pt x="1035266" y="558458"/>
                </a:cubicBezTo>
                <a:cubicBezTo>
                  <a:pt x="968844" y="537116"/>
                  <a:pt x="917520" y="519330"/>
                  <a:pt x="866193" y="505101"/>
                </a:cubicBezTo>
                <a:cubicBezTo>
                  <a:pt x="823926" y="494431"/>
                  <a:pt x="799772" y="469532"/>
                  <a:pt x="802792" y="416176"/>
                </a:cubicBezTo>
                <a:cubicBezTo>
                  <a:pt x="802792" y="387720"/>
                  <a:pt x="793735" y="348592"/>
                  <a:pt x="823926" y="334364"/>
                </a:cubicBezTo>
                <a:cubicBezTo>
                  <a:pt x="848079" y="320135"/>
                  <a:pt x="881290" y="334364"/>
                  <a:pt x="893366" y="359262"/>
                </a:cubicBezTo>
                <a:cubicBezTo>
                  <a:pt x="908462" y="405504"/>
                  <a:pt x="923557" y="448189"/>
                  <a:pt x="974883" y="451747"/>
                </a:cubicBezTo>
                <a:cubicBezTo>
                  <a:pt x="1044324" y="458860"/>
                  <a:pt x="1005074" y="430405"/>
                  <a:pt x="992998" y="394834"/>
                </a:cubicBezTo>
                <a:cubicBezTo>
                  <a:pt x="980921" y="355706"/>
                  <a:pt x="1017152" y="345034"/>
                  <a:pt x="1041304" y="352148"/>
                </a:cubicBezTo>
                <a:cubicBezTo>
                  <a:pt x="1131878" y="384162"/>
                  <a:pt x="1225472" y="327250"/>
                  <a:pt x="1319065" y="373491"/>
                </a:cubicBezTo>
                <a:cubicBezTo>
                  <a:pt x="1294912" y="259665"/>
                  <a:pt x="1243586" y="209867"/>
                  <a:pt x="1134897" y="192082"/>
                </a:cubicBezTo>
                <a:cubicBezTo>
                  <a:pt x="1095648" y="188525"/>
                  <a:pt x="1053380" y="195638"/>
                  <a:pt x="1017152" y="163625"/>
                </a:cubicBezTo>
                <a:cubicBezTo>
                  <a:pt x="996016" y="145839"/>
                  <a:pt x="974883" y="124497"/>
                  <a:pt x="989979" y="88927"/>
                </a:cubicBezTo>
                <a:cubicBezTo>
                  <a:pt x="999036" y="64027"/>
                  <a:pt x="1023188" y="64027"/>
                  <a:pt x="1044324" y="71141"/>
                </a:cubicBezTo>
                <a:cubicBezTo>
                  <a:pt x="1131878" y="110269"/>
                  <a:pt x="1225472" y="120941"/>
                  <a:pt x="1316045" y="135168"/>
                </a:cubicBezTo>
                <a:cubicBezTo>
                  <a:pt x="1331142" y="138725"/>
                  <a:pt x="1346237" y="145839"/>
                  <a:pt x="1361334" y="110269"/>
                </a:cubicBezTo>
                <a:cubicBezTo>
                  <a:pt x="1255664" y="78255"/>
                  <a:pt x="1153012" y="35571"/>
                  <a:pt x="1047342" y="0"/>
                </a:cubicBezTo>
                <a:close/>
              </a:path>
            </a:pathLst>
          </a:cu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8F37EC7-5E5E-4BED-B406-EDA77021BEC4}"/>
              </a:ext>
            </a:extLst>
          </p:cNvPr>
          <p:cNvSpPr/>
          <p:nvPr/>
        </p:nvSpPr>
        <p:spPr>
          <a:xfrm>
            <a:off x="5837446" y="728717"/>
            <a:ext cx="5588000" cy="3779520"/>
          </a:xfrm>
          <a:prstGeom prst="rect">
            <a:avLst/>
          </a:prstGeom>
          <a:solidFill>
            <a:schemeClr val="bg1">
              <a:alpha val="48000"/>
            </a:scheme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eleNeo Office ExtraBold" panose="020B0A04040202090203" pitchFamily="34" charset="0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07CF812-1351-4C8F-B63E-5C6A0521BB27}"/>
              </a:ext>
            </a:extLst>
          </p:cNvPr>
          <p:cNvSpPr/>
          <p:nvPr/>
        </p:nvSpPr>
        <p:spPr>
          <a:xfrm>
            <a:off x="5831490" y="711199"/>
            <a:ext cx="5588000" cy="3779520"/>
          </a:xfrm>
          <a:prstGeom prst="rect">
            <a:avLst/>
          </a:prstGeom>
          <a:solidFill>
            <a:srgbClr val="E20074"/>
          </a:solidFill>
          <a:ln>
            <a:noFill/>
          </a:ln>
          <a:scene3d>
            <a:camera prst="orthographicFront"/>
            <a:lightRig rig="glow" dir="t"/>
          </a:scene3d>
          <a:sp3d extrusionH="939800" prstMaterial="translucentPowder">
            <a:bevelT w="381000"/>
            <a:bevelB w="425450" h="254000"/>
            <a:extrusionClr>
              <a:schemeClr val="tx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eleNeo Office ExtraBold" panose="020B0A04040202090203" pitchFamily="34" charset="0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A63FA20-3C08-4258-B936-F1371BE975E0}"/>
              </a:ext>
            </a:extLst>
          </p:cNvPr>
          <p:cNvSpPr/>
          <p:nvPr/>
        </p:nvSpPr>
        <p:spPr>
          <a:xfrm>
            <a:off x="6305158" y="1156138"/>
            <a:ext cx="4625601" cy="2785241"/>
          </a:xfrm>
          <a:prstGeom prst="rect">
            <a:avLst/>
          </a:prstGeom>
          <a:solidFill>
            <a:schemeClr val="tx1"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eleNeo Office ExtraBold" panose="020B0A04040202090203" pitchFamily="34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B096C2-AEA2-4877-8B41-2716B9034A12}"/>
              </a:ext>
            </a:extLst>
          </p:cNvPr>
          <p:cNvSpPr txBox="1"/>
          <p:nvPr/>
        </p:nvSpPr>
        <p:spPr>
          <a:xfrm>
            <a:off x="6307935" y="1222944"/>
            <a:ext cx="512832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Laura Anson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Instructional Designer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ndara" panose="020E0502030303020204" pitchFamily="34" charset="0"/>
                <a:ea typeface="+mn-ea"/>
                <a:cs typeface="+mn-cs"/>
              </a:rPr>
              <a:t>LMS Highlights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83044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D7A1CB3-07EA-3AE5-E404-1A122915B9FB}"/>
              </a:ext>
            </a:extLst>
          </p:cNvPr>
          <p:cNvSpPr txBox="1"/>
          <p:nvPr/>
        </p:nvSpPr>
        <p:spPr>
          <a:xfrm>
            <a:off x="557560" y="398054"/>
            <a:ext cx="11351942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leNeo Office Medium" panose="020B0604040202090203" pitchFamily="34" charset="0"/>
                <a:ea typeface="+mn-ea"/>
                <a:cs typeface="+mn-cs"/>
              </a:rPr>
              <a:t>I have a lot of experience in THRIVE, an LMS by Lessonly. I have created lessons, converted lessons, created and maintained curriculum paths, taught others how to use THRIVE, uploaded SCORMS, and used the reporting options in THRIVE. Here are a few highlights. Due to THRIVE being a company LMS, I cannot share most of these materials. On the next page, I have preview links to view a course I created in THRIVE.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leNeo Office Medium" panose="020B0604040202090203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leNeo Office Medium" panose="020B0604040202090203" pitchFamily="34" charset="0"/>
                <a:ea typeface="+mn-ea"/>
                <a:cs typeface="+mn-cs"/>
              </a:rPr>
              <a:t>I built a THRIVE lesson that linked learners to a web-based training on pronouns, called Pronouns Matter. View the video to this lesson in my video portfolio.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leNeo Office Medium" panose="020B0604040202090203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leNeo Office Medium" panose="020B0604040202090203" pitchFamily="34" charset="0"/>
                <a:ea typeface="+mn-ea"/>
                <a:cs typeface="+mn-cs"/>
              </a:rPr>
              <a:t>I completed an interactive guide for both learners and facilitators called Completing the Sale. This included a downloadable “create as you learn” sales cheat sheet, learner paths and a facilitator guide with team and self guided learning.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leNeo Office Medium" panose="020B0604040202090203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leNeo Office Medium" panose="020B0604040202090203" pitchFamily="34" charset="0"/>
                <a:ea typeface="+mn-ea"/>
                <a:cs typeface="+mn-cs"/>
              </a:rPr>
              <a:t>Created Competitive Comparison Huddle Guide and converted it to THRIVE for multiple lines of business. This was a video led course with role play practice, policy review and practical application of policy and new tools.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leNeo Office Medium" panose="020B0604040202090203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leNeo Office Medium" panose="020B0604040202090203" pitchFamily="34" charset="0"/>
                <a:ea typeface="+mn-ea"/>
                <a:cs typeface="+mn-cs"/>
              </a:rPr>
              <a:t>New “Call Flow” for Telesales Interaction Guide. I initially created a web-based training and then converted it for multiple lines of business to use in THRIVE.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leNeo Office Medium" panose="020B0604040202090203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leNeo Office Medium" panose="020B0604040202090203" pitchFamily="34" charset="0"/>
                <a:ea typeface="+mn-ea"/>
                <a:cs typeface="+mn-cs"/>
              </a:rPr>
              <a:t>Completed reorg with updates in short turn around time for T-Mobile’s First Team of Experts Home Internet Conversion Training to Pilot Home Internet Sales: New lessons, updated lessons, Re-pathed and personalized for different lines of business.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leNeo Office Medium" panose="020B0604040202090203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leNeo Office Medium" panose="020B0604040202090203" pitchFamily="34" charset="0"/>
                <a:ea typeface="+mn-ea"/>
                <a:cs typeface="+mn-cs"/>
              </a:rPr>
              <a:t>Partnered with team member to convert Telesales materials from PowerPoint and Word to THRIVE while updating materials. I became primary owner of Legacy Magenta Telesales Paths and Curriculum. Knowing we had a lot of updates coming up and this would be our trainers first time in THRIVE,  I wanted to provide our trainers with an easy one stop shop for updates, prep and anything the trainer needs to be prepared.  Rather than a basic prep guide, I added a few additional details such as a page for big curriculum changes. I also trained the trainers in THRIVE during their TTT.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leNeo Office Medium" panose="020B0604040202090203" pitchFamily="34" charset="0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leNeo Office Medium" panose="020B0604040202090203" pitchFamily="34" charset="0"/>
                <a:ea typeface="+mn-ea"/>
                <a:cs typeface="+mn-cs"/>
              </a:rPr>
              <a:t>With the Customer Care Leadership Development Team, I created a lot of leadership development in and out of THRIVE and other LMS. I was able to work through an entire AGILE ADDIE process from beginning to end on multiple projects for leaders throughout the company.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486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814BDED-1BEB-444F-B471-43775CBB836D}"/>
              </a:ext>
            </a:extLst>
          </p:cNvPr>
          <p:cNvSpPr txBox="1"/>
          <p:nvPr/>
        </p:nvSpPr>
        <p:spPr>
          <a:xfrm>
            <a:off x="241300" y="316504"/>
            <a:ext cx="58547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Facilitator Guide</a:t>
            </a:r>
          </a:p>
          <a:p>
            <a:r>
              <a:rPr lang="en-US" sz="2400" dirty="0">
                <a:solidFill>
                  <a:srgbClr val="C00000"/>
                </a:solidFill>
                <a:hlinkClick r:id="rId2"/>
              </a:rPr>
              <a:t>Overview &amp; Purpose</a:t>
            </a:r>
            <a:endParaRPr lang="en-US" sz="2400" dirty="0">
              <a:solidFill>
                <a:srgbClr val="C00000"/>
              </a:solidFill>
            </a:endParaRPr>
          </a:p>
          <a:p>
            <a:r>
              <a:rPr lang="en-US" sz="2400" dirty="0">
                <a:solidFill>
                  <a:srgbClr val="0070C0"/>
                </a:solidFill>
                <a:hlinkClick r:id="rId3"/>
              </a:rPr>
              <a:t>DIY Activity: What is the Interaction Guide</a:t>
            </a:r>
            <a:endParaRPr lang="en-US" sz="2400" dirty="0">
              <a:solidFill>
                <a:srgbClr val="0070C0"/>
              </a:solidFill>
            </a:endParaRPr>
          </a:p>
          <a:p>
            <a:r>
              <a:rPr lang="en-US" sz="2400" dirty="0">
                <a:solidFill>
                  <a:srgbClr val="E20074"/>
                </a:solidFill>
                <a:hlinkClick r:id="rId4"/>
              </a:rPr>
              <a:t>DIY Activity: Interaction Guide Practice</a:t>
            </a:r>
            <a:endParaRPr lang="en-US" sz="2400" dirty="0">
              <a:solidFill>
                <a:srgbClr val="E20074"/>
              </a:solidFill>
            </a:endParaRPr>
          </a:p>
          <a:p>
            <a:r>
              <a:rPr lang="en-US" sz="2400" dirty="0">
                <a:solidFill>
                  <a:srgbClr val="7030A0"/>
                </a:solidFill>
                <a:hlinkClick r:id="rId5"/>
              </a:rPr>
              <a:t>Class Activity: Applying the Interaction Guide</a:t>
            </a:r>
            <a:endParaRPr lang="en-US" sz="2400" dirty="0">
              <a:solidFill>
                <a:srgbClr val="7030A0"/>
              </a:solidFill>
            </a:endParaRPr>
          </a:p>
          <a:p>
            <a:r>
              <a:rPr lang="en-US" sz="2400" dirty="0">
                <a:solidFill>
                  <a:schemeClr val="accent6"/>
                </a:solidFill>
                <a:hlinkClick r:id="rId6"/>
              </a:rPr>
              <a:t>DIY activity- One more Time</a:t>
            </a:r>
            <a:endParaRPr lang="en-US" sz="2400" dirty="0">
              <a:solidFill>
                <a:schemeClr val="accent6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A979EA5-F1B5-469B-B0C3-B9D83142A706}"/>
              </a:ext>
            </a:extLst>
          </p:cNvPr>
          <p:cNvSpPr txBox="1"/>
          <p:nvPr/>
        </p:nvSpPr>
        <p:spPr>
          <a:xfrm>
            <a:off x="6361152" y="316504"/>
            <a:ext cx="5473699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Learner Path</a:t>
            </a:r>
          </a:p>
          <a:p>
            <a:r>
              <a:rPr lang="en-US" sz="2400" dirty="0">
                <a:solidFill>
                  <a:srgbClr val="C00000"/>
                </a:solidFill>
                <a:hlinkClick r:id="rId7"/>
              </a:rPr>
              <a:t>Overview &amp; purpose</a:t>
            </a:r>
            <a:endParaRPr lang="en-US" sz="2400" dirty="0">
              <a:solidFill>
                <a:srgbClr val="C00000"/>
              </a:solidFill>
            </a:endParaRPr>
          </a:p>
          <a:p>
            <a:r>
              <a:rPr lang="en-US" sz="2400" dirty="0">
                <a:solidFill>
                  <a:srgbClr val="0070C0"/>
                </a:solidFill>
                <a:hlinkClick r:id="rId8"/>
              </a:rPr>
              <a:t>DIY Activity: What is the Interaction Guide</a:t>
            </a:r>
            <a:endParaRPr lang="en-US" sz="2400" dirty="0">
              <a:solidFill>
                <a:srgbClr val="0070C0"/>
              </a:solidFill>
            </a:endParaRPr>
          </a:p>
          <a:p>
            <a:r>
              <a:rPr lang="en-US" sz="2400" dirty="0">
                <a:solidFill>
                  <a:srgbClr val="E20074"/>
                </a:solidFill>
                <a:hlinkClick r:id="rId9"/>
              </a:rPr>
              <a:t>DIY Activity: Interaction Guide </a:t>
            </a:r>
            <a:r>
              <a:rPr lang="en-US" sz="2400" dirty="0">
                <a:solidFill>
                  <a:srgbClr val="E20074"/>
                </a:solidFill>
              </a:rPr>
              <a:t>– </a:t>
            </a:r>
            <a:r>
              <a:rPr lang="en-US" sz="2400" dirty="0"/>
              <a:t>Starters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Interaction Guide – IM &amp; More Part 1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Interaction Guide – IM &amp; More Part 2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Interaction Guide – IM &amp; More Part 3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Interaction Guide – Close it out</a:t>
            </a:r>
          </a:p>
          <a:p>
            <a:r>
              <a:rPr lang="en-US" sz="2400" dirty="0">
                <a:solidFill>
                  <a:srgbClr val="7030A0"/>
                </a:solidFill>
                <a:hlinkClick r:id="rId10"/>
              </a:rPr>
              <a:t>Class Activity: Applying the Interaction Model</a:t>
            </a:r>
            <a:endParaRPr lang="en-US" sz="2400" dirty="0">
              <a:solidFill>
                <a:srgbClr val="7030A0"/>
              </a:solidFill>
            </a:endParaRPr>
          </a:p>
          <a:p>
            <a:r>
              <a:rPr lang="en-US" sz="2400" dirty="0">
                <a:solidFill>
                  <a:schemeClr val="accent6"/>
                </a:solidFill>
                <a:hlinkClick r:id="rId11"/>
              </a:rPr>
              <a:t>DIY Activity-One More time</a:t>
            </a:r>
            <a:endParaRPr lang="en-US" sz="2400" dirty="0">
              <a:solidFill>
                <a:schemeClr val="accent6"/>
              </a:solidFill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One More Time - Continued</a:t>
            </a:r>
          </a:p>
        </p:txBody>
      </p:sp>
    </p:spTree>
    <p:extLst>
      <p:ext uri="{BB962C8B-B14F-4D97-AF65-F5344CB8AC3E}">
        <p14:creationId xmlns:p14="http://schemas.microsoft.com/office/powerpoint/2010/main" val="294124099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11813</TotalTime>
  <Words>525</Words>
  <Application>Microsoft Office PowerPoint</Application>
  <PresentationFormat>Widescreen</PresentationFormat>
  <Paragraphs>35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Candara</vt:lpstr>
      <vt:lpstr>TeleNeo Office ExtraBold</vt:lpstr>
      <vt:lpstr>TeleNeo Office Medium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Anson, Laura</dc:creator>
  <cp:lastModifiedBy>Laura Anson</cp:lastModifiedBy>
  <cp:revision>2</cp:revision>
  <dcterms:created xsi:type="dcterms:W3CDTF">2021-10-07T16:14:06Z</dcterms:created>
  <dcterms:modified xsi:type="dcterms:W3CDTF">2023-03-22T23:03:47Z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CF67D674-0020-4DF3-B54F-F5B5DCD09318</vt:lpwstr>
  </property>
  <property fmtid="{D5CDD505-2E9C-101B-9397-08002B2CF9AE}" pid="3" name="ArticulatePath">
    <vt:lpwstr>Presentation1</vt:lpwstr>
  </property>
</Properties>
</file>