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4"/>
  </p:sldMasterIdLst>
  <p:notesMasterIdLst>
    <p:notesMasterId r:id="rId22"/>
  </p:notesMasterIdLst>
  <p:handoutMasterIdLst>
    <p:handoutMasterId r:id="rId23"/>
  </p:handoutMasterIdLst>
  <p:sldIdLst>
    <p:sldId id="258" r:id="rId5"/>
    <p:sldId id="261" r:id="rId6"/>
    <p:sldId id="259" r:id="rId7"/>
    <p:sldId id="265" r:id="rId8"/>
    <p:sldId id="260" r:id="rId9"/>
    <p:sldId id="262" r:id="rId10"/>
    <p:sldId id="266" r:id="rId11"/>
    <p:sldId id="263" r:id="rId12"/>
    <p:sldId id="264" r:id="rId13"/>
    <p:sldId id="271" r:id="rId14"/>
    <p:sldId id="272" r:id="rId15"/>
    <p:sldId id="273" r:id="rId16"/>
    <p:sldId id="267" r:id="rId17"/>
    <p:sldId id="274" r:id="rId18"/>
    <p:sldId id="268" r:id="rId19"/>
    <p:sldId id="269" r:id="rId20"/>
    <p:sldId id="270" r:id="rId21"/>
  </p:sldIdLst>
  <p:sldSz cx="6858000" cy="9144000" type="letter"/>
  <p:notesSz cx="6858000" cy="9144000"/>
  <p:custDataLst>
    <p:tags r:id="rId2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00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E1D7F0-24CC-403A-A969-667E8C57B7CE}" v="17" dt="2020-08-05T18:11:50.129"/>
    <p1510:client id="{EC9FF2E6-EDF7-4258-8BA0-FE0B82D43474}" v="13466" dt="2020-08-06T01:05:07.8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36" autoAdjust="0"/>
    <p:restoredTop sz="94660"/>
  </p:normalViewPr>
  <p:slideViewPr>
    <p:cSldViewPr snapToGrid="0">
      <p:cViewPr varScale="1">
        <p:scale>
          <a:sx n="74" d="100"/>
          <a:sy n="74" d="100"/>
        </p:scale>
        <p:origin x="2069"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8668A0-9ADC-4151-918E-A643BB9755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6608EB2-9508-4D93-8AD9-5BAF29D3266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77AC39-C120-4B89-9DFD-68352106F04E}" type="datetimeFigureOut">
              <a:rPr lang="en-US" smtClean="0"/>
              <a:t>8/5/2020</a:t>
            </a:fld>
            <a:endParaRPr lang="en-US"/>
          </a:p>
        </p:txBody>
      </p:sp>
      <p:sp>
        <p:nvSpPr>
          <p:cNvPr id="4" name="Footer Placeholder 3">
            <a:extLst>
              <a:ext uri="{FF2B5EF4-FFF2-40B4-BE49-F238E27FC236}">
                <a16:creationId xmlns:a16="http://schemas.microsoft.com/office/drawing/2014/main" id="{81A8FF4C-B6C4-4078-B2C8-4CB3FEF4B16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5F94141-BFFE-4234-A4D4-98FA1EA179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3DA4E4E-8AE7-4E8F-9D2D-9375D8EC5376}" type="slidenum">
              <a:rPr lang="en-US" smtClean="0"/>
              <a:t>‹#›</a:t>
            </a:fld>
            <a:endParaRPr lang="en-US"/>
          </a:p>
        </p:txBody>
      </p:sp>
    </p:spTree>
    <p:extLst>
      <p:ext uri="{BB962C8B-B14F-4D97-AF65-F5344CB8AC3E}">
        <p14:creationId xmlns:p14="http://schemas.microsoft.com/office/powerpoint/2010/main" val="85059198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BB0C3C-8202-4387-9F0E-9161D20BB65F}" type="datetimeFigureOut">
              <a:rPr lang="en-US" smtClean="0"/>
              <a:t>8/5/2020</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6360DF-A2D5-494F-8073-18F037976D0D}" type="slidenum">
              <a:rPr lang="en-US" smtClean="0"/>
              <a:t>‹#›</a:t>
            </a:fld>
            <a:endParaRPr lang="en-US"/>
          </a:p>
        </p:txBody>
      </p:sp>
    </p:spTree>
    <p:extLst>
      <p:ext uri="{BB962C8B-B14F-4D97-AF65-F5344CB8AC3E}">
        <p14:creationId xmlns:p14="http://schemas.microsoft.com/office/powerpoint/2010/main" val="3600011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471488" y="8475136"/>
            <a:ext cx="1543050" cy="486833"/>
          </a:xfrm>
          <a:prstGeom prst="rect">
            <a:avLst/>
          </a:prstGeom>
        </p:spPr>
        <p:txBody>
          <a:bodyPr/>
          <a:lstStyle/>
          <a:p>
            <a:fld id="{C61042C7-B9D9-4671-A3B2-B909B97DB571}" type="datetimeFigureOut">
              <a:rPr lang="en-US" smtClean="0"/>
              <a:t>8/5/2020</a:t>
            </a:fld>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a:xfrm>
            <a:off x="4843463" y="8475136"/>
            <a:ext cx="1543050" cy="486833"/>
          </a:xfrm>
          <a:prstGeom prst="rect">
            <a:avLst/>
          </a:prstGeom>
        </p:spPr>
        <p:txBody>
          <a:bodyPr/>
          <a:lstStyle/>
          <a:p>
            <a:fld id="{860E6DD1-095D-45B2-B572-8F8EB7DD3245}" type="slidenum">
              <a:rPr lang="en-US" smtClean="0"/>
              <a:t>‹#›</a:t>
            </a:fld>
            <a:endParaRPr lang="en-US"/>
          </a:p>
        </p:txBody>
      </p:sp>
    </p:spTree>
    <p:extLst>
      <p:ext uri="{BB962C8B-B14F-4D97-AF65-F5344CB8AC3E}">
        <p14:creationId xmlns:p14="http://schemas.microsoft.com/office/powerpoint/2010/main" val="2853549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71488" y="8475136"/>
            <a:ext cx="1543050" cy="486833"/>
          </a:xfrm>
          <a:prstGeom prst="rect">
            <a:avLst/>
          </a:prstGeom>
        </p:spPr>
        <p:txBody>
          <a:bodyPr/>
          <a:lstStyle/>
          <a:p>
            <a:fld id="{C61042C7-B9D9-4671-A3B2-B909B97DB571}" type="datetimeFigureOut">
              <a:rPr lang="en-US" smtClean="0"/>
              <a:t>8/5/2020</a:t>
            </a:fld>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a:xfrm>
            <a:off x="4843463" y="8475136"/>
            <a:ext cx="1543050" cy="486833"/>
          </a:xfrm>
          <a:prstGeom prst="rect">
            <a:avLst/>
          </a:prstGeom>
        </p:spPr>
        <p:txBody>
          <a:bodyPr/>
          <a:lstStyle/>
          <a:p>
            <a:fld id="{860E6DD1-095D-45B2-B572-8F8EB7DD3245}" type="slidenum">
              <a:rPr lang="en-US" smtClean="0"/>
              <a:t>‹#›</a:t>
            </a:fld>
            <a:endParaRPr lang="en-US"/>
          </a:p>
        </p:txBody>
      </p:sp>
    </p:spTree>
    <p:extLst>
      <p:ext uri="{BB962C8B-B14F-4D97-AF65-F5344CB8AC3E}">
        <p14:creationId xmlns:p14="http://schemas.microsoft.com/office/powerpoint/2010/main" val="3128103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71488" y="8475136"/>
            <a:ext cx="1543050" cy="486833"/>
          </a:xfrm>
          <a:prstGeom prst="rect">
            <a:avLst/>
          </a:prstGeom>
        </p:spPr>
        <p:txBody>
          <a:bodyPr/>
          <a:lstStyle/>
          <a:p>
            <a:fld id="{C61042C7-B9D9-4671-A3B2-B909B97DB571}" type="datetimeFigureOut">
              <a:rPr lang="en-US" smtClean="0"/>
              <a:t>8/5/2020</a:t>
            </a:fld>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a:xfrm>
            <a:off x="4843463" y="8475136"/>
            <a:ext cx="1543050" cy="486833"/>
          </a:xfrm>
          <a:prstGeom prst="rect">
            <a:avLst/>
          </a:prstGeom>
        </p:spPr>
        <p:txBody>
          <a:bodyPr/>
          <a:lstStyle/>
          <a:p>
            <a:fld id="{860E6DD1-095D-45B2-B572-8F8EB7DD3245}" type="slidenum">
              <a:rPr lang="en-US" smtClean="0"/>
              <a:t>‹#›</a:t>
            </a:fld>
            <a:endParaRPr lang="en-US"/>
          </a:p>
        </p:txBody>
      </p:sp>
    </p:spTree>
    <p:extLst>
      <p:ext uri="{BB962C8B-B14F-4D97-AF65-F5344CB8AC3E}">
        <p14:creationId xmlns:p14="http://schemas.microsoft.com/office/powerpoint/2010/main" val="3130729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71488" y="8475136"/>
            <a:ext cx="1543050" cy="486833"/>
          </a:xfrm>
          <a:prstGeom prst="rect">
            <a:avLst/>
          </a:prstGeom>
        </p:spPr>
        <p:txBody>
          <a:bodyPr/>
          <a:lstStyle/>
          <a:p>
            <a:fld id="{C61042C7-B9D9-4671-A3B2-B909B97DB571}" type="datetimeFigureOut">
              <a:rPr lang="en-US" smtClean="0"/>
              <a:t>8/5/2020</a:t>
            </a:fld>
            <a:endParaRPr lang="en-US"/>
          </a:p>
        </p:txBody>
      </p:sp>
      <p:sp>
        <p:nvSpPr>
          <p:cNvPr id="6" name="Footer Placeholder 5"/>
          <p:cNvSpPr>
            <a:spLocks noGrp="1"/>
          </p:cNvSpPr>
          <p:nvPr>
            <p:ph type="ftr" sz="quarter" idx="11"/>
          </p:nvPr>
        </p:nvSpPr>
        <p:spPr>
          <a:xfrm>
            <a:off x="2271713" y="8475136"/>
            <a:ext cx="2314575" cy="486833"/>
          </a:xfrm>
          <a:prstGeom prst="rect">
            <a:avLst/>
          </a:prstGeom>
        </p:spPr>
        <p:txBody>
          <a:bodyPr/>
          <a:lstStyle/>
          <a:p>
            <a:endParaRPr lang="en-US"/>
          </a:p>
        </p:txBody>
      </p:sp>
      <p:sp>
        <p:nvSpPr>
          <p:cNvPr id="7" name="Slide Number Placeholder 6"/>
          <p:cNvSpPr>
            <a:spLocks noGrp="1"/>
          </p:cNvSpPr>
          <p:nvPr>
            <p:ph type="sldNum" sz="quarter" idx="12"/>
          </p:nvPr>
        </p:nvSpPr>
        <p:spPr>
          <a:xfrm>
            <a:off x="4843463" y="8475136"/>
            <a:ext cx="1543050" cy="486833"/>
          </a:xfrm>
          <a:prstGeom prst="rect">
            <a:avLst/>
          </a:prstGeom>
        </p:spPr>
        <p:txBody>
          <a:bodyPr/>
          <a:lstStyle/>
          <a:p>
            <a:fld id="{860E6DD1-095D-45B2-B572-8F8EB7DD3245}" type="slidenum">
              <a:rPr lang="en-US" smtClean="0"/>
              <a:t>‹#›</a:t>
            </a:fld>
            <a:endParaRPr lang="en-US"/>
          </a:p>
        </p:txBody>
      </p:sp>
    </p:spTree>
    <p:extLst>
      <p:ext uri="{BB962C8B-B14F-4D97-AF65-F5344CB8AC3E}">
        <p14:creationId xmlns:p14="http://schemas.microsoft.com/office/powerpoint/2010/main" val="3809650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71488" y="8475136"/>
            <a:ext cx="1543050" cy="486833"/>
          </a:xfrm>
          <a:prstGeom prst="rect">
            <a:avLst/>
          </a:prstGeom>
        </p:spPr>
        <p:txBody>
          <a:bodyPr/>
          <a:lstStyle/>
          <a:p>
            <a:fld id="{C61042C7-B9D9-4671-A3B2-B909B97DB571}" type="datetimeFigureOut">
              <a:rPr lang="en-US" smtClean="0"/>
              <a:t>8/5/2020</a:t>
            </a:fld>
            <a:endParaRPr lang="en-US"/>
          </a:p>
        </p:txBody>
      </p:sp>
      <p:sp>
        <p:nvSpPr>
          <p:cNvPr id="8" name="Footer Placeholder 7"/>
          <p:cNvSpPr>
            <a:spLocks noGrp="1"/>
          </p:cNvSpPr>
          <p:nvPr>
            <p:ph type="ftr" sz="quarter" idx="11"/>
          </p:nvPr>
        </p:nvSpPr>
        <p:spPr>
          <a:xfrm>
            <a:off x="2271713" y="8475136"/>
            <a:ext cx="2314575" cy="486833"/>
          </a:xfrm>
          <a:prstGeom prst="rect">
            <a:avLst/>
          </a:prstGeom>
        </p:spPr>
        <p:txBody>
          <a:bodyPr/>
          <a:lstStyle/>
          <a:p>
            <a:endParaRPr lang="en-US"/>
          </a:p>
        </p:txBody>
      </p:sp>
      <p:sp>
        <p:nvSpPr>
          <p:cNvPr id="9" name="Slide Number Placeholder 8"/>
          <p:cNvSpPr>
            <a:spLocks noGrp="1"/>
          </p:cNvSpPr>
          <p:nvPr>
            <p:ph type="sldNum" sz="quarter" idx="12"/>
          </p:nvPr>
        </p:nvSpPr>
        <p:spPr>
          <a:xfrm>
            <a:off x="4843463" y="8475136"/>
            <a:ext cx="1543050" cy="486833"/>
          </a:xfrm>
          <a:prstGeom prst="rect">
            <a:avLst/>
          </a:prstGeom>
        </p:spPr>
        <p:txBody>
          <a:bodyPr/>
          <a:lstStyle/>
          <a:p>
            <a:fld id="{860E6DD1-095D-45B2-B572-8F8EB7DD3245}" type="slidenum">
              <a:rPr lang="en-US" smtClean="0"/>
              <a:t>‹#›</a:t>
            </a:fld>
            <a:endParaRPr lang="en-US"/>
          </a:p>
        </p:txBody>
      </p:sp>
    </p:spTree>
    <p:extLst>
      <p:ext uri="{BB962C8B-B14F-4D97-AF65-F5344CB8AC3E}">
        <p14:creationId xmlns:p14="http://schemas.microsoft.com/office/powerpoint/2010/main" val="52457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471488" y="8475136"/>
            <a:ext cx="1543050" cy="486833"/>
          </a:xfrm>
          <a:prstGeom prst="rect">
            <a:avLst/>
          </a:prstGeom>
        </p:spPr>
        <p:txBody>
          <a:bodyPr/>
          <a:lstStyle/>
          <a:p>
            <a:fld id="{C61042C7-B9D9-4671-A3B2-B909B97DB571}" type="datetimeFigureOut">
              <a:rPr lang="en-US" smtClean="0"/>
              <a:t>8/5/2020</a:t>
            </a:fld>
            <a:endParaRPr lang="en-US"/>
          </a:p>
        </p:txBody>
      </p:sp>
      <p:sp>
        <p:nvSpPr>
          <p:cNvPr id="4" name="Footer Placeholder 3"/>
          <p:cNvSpPr>
            <a:spLocks noGrp="1"/>
          </p:cNvSpPr>
          <p:nvPr>
            <p:ph type="ftr" sz="quarter" idx="11"/>
          </p:nvPr>
        </p:nvSpPr>
        <p:spPr>
          <a:xfrm>
            <a:off x="2271713" y="8475136"/>
            <a:ext cx="2314575" cy="486833"/>
          </a:xfrm>
          <a:prstGeom prst="rect">
            <a:avLst/>
          </a:prstGeom>
        </p:spPr>
        <p:txBody>
          <a:bodyPr/>
          <a:lstStyle/>
          <a:p>
            <a:endParaRPr lang="en-US"/>
          </a:p>
        </p:txBody>
      </p:sp>
      <p:sp>
        <p:nvSpPr>
          <p:cNvPr id="5" name="Slide Number Placeholder 4"/>
          <p:cNvSpPr>
            <a:spLocks noGrp="1"/>
          </p:cNvSpPr>
          <p:nvPr>
            <p:ph type="sldNum" sz="quarter" idx="12"/>
          </p:nvPr>
        </p:nvSpPr>
        <p:spPr>
          <a:xfrm>
            <a:off x="4843463" y="8475136"/>
            <a:ext cx="1543050" cy="486833"/>
          </a:xfrm>
          <a:prstGeom prst="rect">
            <a:avLst/>
          </a:prstGeom>
        </p:spPr>
        <p:txBody>
          <a:bodyPr/>
          <a:lstStyle/>
          <a:p>
            <a:fld id="{860E6DD1-095D-45B2-B572-8F8EB7DD3245}" type="slidenum">
              <a:rPr lang="en-US" smtClean="0"/>
              <a:t>‹#›</a:t>
            </a:fld>
            <a:endParaRPr lang="en-US"/>
          </a:p>
        </p:txBody>
      </p:sp>
    </p:spTree>
    <p:extLst>
      <p:ext uri="{BB962C8B-B14F-4D97-AF65-F5344CB8AC3E}">
        <p14:creationId xmlns:p14="http://schemas.microsoft.com/office/powerpoint/2010/main" val="3442201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1488" y="8475136"/>
            <a:ext cx="1543050" cy="486833"/>
          </a:xfrm>
          <a:prstGeom prst="rect">
            <a:avLst/>
          </a:prstGeom>
        </p:spPr>
        <p:txBody>
          <a:bodyPr/>
          <a:lstStyle/>
          <a:p>
            <a:fld id="{C61042C7-B9D9-4671-A3B2-B909B97DB571}" type="datetimeFigureOut">
              <a:rPr lang="en-US" smtClean="0"/>
              <a:t>8/5/2020</a:t>
            </a:fld>
            <a:endParaRPr lang="en-US"/>
          </a:p>
        </p:txBody>
      </p:sp>
      <p:sp>
        <p:nvSpPr>
          <p:cNvPr id="3" name="Footer Placeholder 2"/>
          <p:cNvSpPr>
            <a:spLocks noGrp="1"/>
          </p:cNvSpPr>
          <p:nvPr>
            <p:ph type="ftr" sz="quarter" idx="11"/>
          </p:nvPr>
        </p:nvSpPr>
        <p:spPr>
          <a:xfrm>
            <a:off x="2271713" y="8475136"/>
            <a:ext cx="2314575" cy="486833"/>
          </a:xfrm>
          <a:prstGeom prst="rect">
            <a:avLst/>
          </a:prstGeom>
        </p:spPr>
        <p:txBody>
          <a:bodyPr/>
          <a:lstStyle/>
          <a:p>
            <a:endParaRPr lang="en-US"/>
          </a:p>
        </p:txBody>
      </p:sp>
      <p:sp>
        <p:nvSpPr>
          <p:cNvPr id="4" name="Slide Number Placeholder 3"/>
          <p:cNvSpPr>
            <a:spLocks noGrp="1"/>
          </p:cNvSpPr>
          <p:nvPr>
            <p:ph type="sldNum" sz="quarter" idx="12"/>
          </p:nvPr>
        </p:nvSpPr>
        <p:spPr>
          <a:xfrm>
            <a:off x="4843463" y="8475136"/>
            <a:ext cx="1543050" cy="486833"/>
          </a:xfrm>
          <a:prstGeom prst="rect">
            <a:avLst/>
          </a:prstGeom>
        </p:spPr>
        <p:txBody>
          <a:bodyPr/>
          <a:lstStyle/>
          <a:p>
            <a:fld id="{860E6DD1-095D-45B2-B572-8F8EB7DD3245}" type="slidenum">
              <a:rPr lang="en-US" smtClean="0"/>
              <a:t>‹#›</a:t>
            </a:fld>
            <a:endParaRPr lang="en-US"/>
          </a:p>
        </p:txBody>
      </p:sp>
    </p:spTree>
    <p:extLst>
      <p:ext uri="{BB962C8B-B14F-4D97-AF65-F5344CB8AC3E}">
        <p14:creationId xmlns:p14="http://schemas.microsoft.com/office/powerpoint/2010/main" val="3823893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471488" y="8475136"/>
            <a:ext cx="1543050" cy="486833"/>
          </a:xfrm>
          <a:prstGeom prst="rect">
            <a:avLst/>
          </a:prstGeom>
        </p:spPr>
        <p:txBody>
          <a:bodyPr/>
          <a:lstStyle/>
          <a:p>
            <a:fld id="{C61042C7-B9D9-4671-A3B2-B909B97DB571}" type="datetimeFigureOut">
              <a:rPr lang="en-US" smtClean="0"/>
              <a:t>8/5/2020</a:t>
            </a:fld>
            <a:endParaRPr lang="en-US"/>
          </a:p>
        </p:txBody>
      </p:sp>
      <p:sp>
        <p:nvSpPr>
          <p:cNvPr id="6" name="Footer Placeholder 5"/>
          <p:cNvSpPr>
            <a:spLocks noGrp="1"/>
          </p:cNvSpPr>
          <p:nvPr>
            <p:ph type="ftr" sz="quarter" idx="11"/>
          </p:nvPr>
        </p:nvSpPr>
        <p:spPr>
          <a:xfrm>
            <a:off x="2271713" y="8475136"/>
            <a:ext cx="2314575" cy="486833"/>
          </a:xfrm>
          <a:prstGeom prst="rect">
            <a:avLst/>
          </a:prstGeom>
        </p:spPr>
        <p:txBody>
          <a:bodyPr/>
          <a:lstStyle/>
          <a:p>
            <a:endParaRPr lang="en-US"/>
          </a:p>
        </p:txBody>
      </p:sp>
      <p:sp>
        <p:nvSpPr>
          <p:cNvPr id="7" name="Slide Number Placeholder 6"/>
          <p:cNvSpPr>
            <a:spLocks noGrp="1"/>
          </p:cNvSpPr>
          <p:nvPr>
            <p:ph type="sldNum" sz="quarter" idx="12"/>
          </p:nvPr>
        </p:nvSpPr>
        <p:spPr>
          <a:xfrm>
            <a:off x="4843463" y="8475136"/>
            <a:ext cx="1543050" cy="486833"/>
          </a:xfrm>
          <a:prstGeom prst="rect">
            <a:avLst/>
          </a:prstGeom>
        </p:spPr>
        <p:txBody>
          <a:bodyPr/>
          <a:lstStyle/>
          <a:p>
            <a:fld id="{860E6DD1-095D-45B2-B572-8F8EB7DD3245}" type="slidenum">
              <a:rPr lang="en-US" smtClean="0"/>
              <a:t>‹#›</a:t>
            </a:fld>
            <a:endParaRPr lang="en-US"/>
          </a:p>
        </p:txBody>
      </p:sp>
    </p:spTree>
    <p:extLst>
      <p:ext uri="{BB962C8B-B14F-4D97-AF65-F5344CB8AC3E}">
        <p14:creationId xmlns:p14="http://schemas.microsoft.com/office/powerpoint/2010/main" val="4204596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471488" y="8475136"/>
            <a:ext cx="1543050" cy="486833"/>
          </a:xfrm>
          <a:prstGeom prst="rect">
            <a:avLst/>
          </a:prstGeom>
        </p:spPr>
        <p:txBody>
          <a:bodyPr/>
          <a:lstStyle/>
          <a:p>
            <a:fld id="{C61042C7-B9D9-4671-A3B2-B909B97DB571}" type="datetimeFigureOut">
              <a:rPr lang="en-US" smtClean="0"/>
              <a:t>8/5/2020</a:t>
            </a:fld>
            <a:endParaRPr lang="en-US"/>
          </a:p>
        </p:txBody>
      </p:sp>
      <p:sp>
        <p:nvSpPr>
          <p:cNvPr id="6" name="Footer Placeholder 5"/>
          <p:cNvSpPr>
            <a:spLocks noGrp="1"/>
          </p:cNvSpPr>
          <p:nvPr>
            <p:ph type="ftr" sz="quarter" idx="11"/>
          </p:nvPr>
        </p:nvSpPr>
        <p:spPr>
          <a:xfrm>
            <a:off x="2271713" y="8475136"/>
            <a:ext cx="2314575" cy="486833"/>
          </a:xfrm>
          <a:prstGeom prst="rect">
            <a:avLst/>
          </a:prstGeom>
        </p:spPr>
        <p:txBody>
          <a:bodyPr/>
          <a:lstStyle/>
          <a:p>
            <a:endParaRPr lang="en-US"/>
          </a:p>
        </p:txBody>
      </p:sp>
      <p:sp>
        <p:nvSpPr>
          <p:cNvPr id="7" name="Slide Number Placeholder 6"/>
          <p:cNvSpPr>
            <a:spLocks noGrp="1"/>
          </p:cNvSpPr>
          <p:nvPr>
            <p:ph type="sldNum" sz="quarter" idx="12"/>
          </p:nvPr>
        </p:nvSpPr>
        <p:spPr>
          <a:xfrm>
            <a:off x="4843463" y="8475136"/>
            <a:ext cx="1543050" cy="486833"/>
          </a:xfrm>
          <a:prstGeom prst="rect">
            <a:avLst/>
          </a:prstGeom>
        </p:spPr>
        <p:txBody>
          <a:bodyPr/>
          <a:lstStyle/>
          <a:p>
            <a:fld id="{860E6DD1-095D-45B2-B572-8F8EB7DD3245}" type="slidenum">
              <a:rPr lang="en-US" smtClean="0"/>
              <a:t>‹#›</a:t>
            </a:fld>
            <a:endParaRPr lang="en-US"/>
          </a:p>
        </p:txBody>
      </p:sp>
    </p:spTree>
    <p:extLst>
      <p:ext uri="{BB962C8B-B14F-4D97-AF65-F5344CB8AC3E}">
        <p14:creationId xmlns:p14="http://schemas.microsoft.com/office/powerpoint/2010/main" val="2627643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71488" y="8475136"/>
            <a:ext cx="1543050" cy="486833"/>
          </a:xfrm>
          <a:prstGeom prst="rect">
            <a:avLst/>
          </a:prstGeom>
        </p:spPr>
        <p:txBody>
          <a:bodyPr/>
          <a:lstStyle/>
          <a:p>
            <a:fld id="{C61042C7-B9D9-4671-A3B2-B909B97DB571}" type="datetimeFigureOut">
              <a:rPr lang="en-US" smtClean="0"/>
              <a:t>8/5/2020</a:t>
            </a:fld>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a:xfrm>
            <a:off x="4843463" y="8475136"/>
            <a:ext cx="1543050" cy="486833"/>
          </a:xfrm>
          <a:prstGeom prst="rect">
            <a:avLst/>
          </a:prstGeom>
        </p:spPr>
        <p:txBody>
          <a:bodyPr/>
          <a:lstStyle/>
          <a:p>
            <a:fld id="{860E6DD1-095D-45B2-B572-8F8EB7DD3245}" type="slidenum">
              <a:rPr lang="en-US" smtClean="0"/>
              <a:t>‹#›</a:t>
            </a:fld>
            <a:endParaRPr lang="en-US"/>
          </a:p>
        </p:txBody>
      </p:sp>
    </p:spTree>
    <p:extLst>
      <p:ext uri="{BB962C8B-B14F-4D97-AF65-F5344CB8AC3E}">
        <p14:creationId xmlns:p14="http://schemas.microsoft.com/office/powerpoint/2010/main" val="1518516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71488" y="8475136"/>
            <a:ext cx="1543050" cy="486833"/>
          </a:xfrm>
          <a:prstGeom prst="rect">
            <a:avLst/>
          </a:prstGeom>
        </p:spPr>
        <p:txBody>
          <a:bodyPr/>
          <a:lstStyle/>
          <a:p>
            <a:fld id="{C61042C7-B9D9-4671-A3B2-B909B97DB571}" type="datetimeFigureOut">
              <a:rPr lang="en-US" smtClean="0"/>
              <a:t>8/5/2020</a:t>
            </a:fld>
            <a:endParaRPr lang="en-US"/>
          </a:p>
        </p:txBody>
      </p:sp>
      <p:sp>
        <p:nvSpPr>
          <p:cNvPr id="5" name="Footer Placeholder 4"/>
          <p:cNvSpPr>
            <a:spLocks noGrp="1"/>
          </p:cNvSpPr>
          <p:nvPr>
            <p:ph type="ftr" sz="quarter" idx="11"/>
          </p:nvPr>
        </p:nvSpPr>
        <p:spPr>
          <a:xfrm>
            <a:off x="2271713" y="8475136"/>
            <a:ext cx="2314575" cy="486833"/>
          </a:xfrm>
          <a:prstGeom prst="rect">
            <a:avLst/>
          </a:prstGeom>
        </p:spPr>
        <p:txBody>
          <a:bodyPr/>
          <a:lstStyle/>
          <a:p>
            <a:endParaRPr lang="en-US"/>
          </a:p>
        </p:txBody>
      </p:sp>
      <p:sp>
        <p:nvSpPr>
          <p:cNvPr id="6" name="Slide Number Placeholder 5"/>
          <p:cNvSpPr>
            <a:spLocks noGrp="1"/>
          </p:cNvSpPr>
          <p:nvPr>
            <p:ph type="sldNum" sz="quarter" idx="12"/>
          </p:nvPr>
        </p:nvSpPr>
        <p:spPr>
          <a:xfrm>
            <a:off x="4843463" y="8475136"/>
            <a:ext cx="1543050" cy="486833"/>
          </a:xfrm>
          <a:prstGeom prst="rect">
            <a:avLst/>
          </a:prstGeom>
        </p:spPr>
        <p:txBody>
          <a:bodyPr/>
          <a:lstStyle/>
          <a:p>
            <a:fld id="{860E6DD1-095D-45B2-B572-8F8EB7DD3245}" type="slidenum">
              <a:rPr lang="en-US" smtClean="0"/>
              <a:t>‹#›</a:t>
            </a:fld>
            <a:endParaRPr lang="en-US"/>
          </a:p>
        </p:txBody>
      </p:sp>
    </p:spTree>
    <p:extLst>
      <p:ext uri="{BB962C8B-B14F-4D97-AF65-F5344CB8AC3E}">
        <p14:creationId xmlns:p14="http://schemas.microsoft.com/office/powerpoint/2010/main" val="4054654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descr="A picture containing object, clock, meter, drawing&#10;&#10;Description automatically generated">
            <a:extLst>
              <a:ext uri="{FF2B5EF4-FFF2-40B4-BE49-F238E27FC236}">
                <a16:creationId xmlns:a16="http://schemas.microsoft.com/office/drawing/2014/main" id="{11787100-F219-4067-8D95-D7CEE859112A}"/>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40547" y="8828327"/>
            <a:ext cx="683378" cy="167048"/>
          </a:xfrm>
          <a:prstGeom prst="rect">
            <a:avLst/>
          </a:prstGeom>
        </p:spPr>
      </p:pic>
      <p:grpSp>
        <p:nvGrpSpPr>
          <p:cNvPr id="8" name="Group 7">
            <a:extLst>
              <a:ext uri="{FF2B5EF4-FFF2-40B4-BE49-F238E27FC236}">
                <a16:creationId xmlns:a16="http://schemas.microsoft.com/office/drawing/2014/main" id="{888CBA3E-5240-4336-AA70-BB03A30D0232}"/>
              </a:ext>
            </a:extLst>
          </p:cNvPr>
          <p:cNvGrpSpPr/>
          <p:nvPr userDrawn="1"/>
        </p:nvGrpSpPr>
        <p:grpSpPr>
          <a:xfrm>
            <a:off x="2668071" y="8849034"/>
            <a:ext cx="3939857" cy="202143"/>
            <a:chOff x="7714679" y="6576756"/>
            <a:chExt cx="3939857" cy="202143"/>
          </a:xfrm>
        </p:grpSpPr>
        <p:sp>
          <p:nvSpPr>
            <p:cNvPr id="9" name="Rectangle 8">
              <a:extLst>
                <a:ext uri="{FF2B5EF4-FFF2-40B4-BE49-F238E27FC236}">
                  <a16:creationId xmlns:a16="http://schemas.microsoft.com/office/drawing/2014/main" id="{97D9AF27-2136-43A3-90E1-AB06B92E7FDF}"/>
                </a:ext>
              </a:extLst>
            </p:cNvPr>
            <p:cNvSpPr/>
            <p:nvPr userDrawn="1"/>
          </p:nvSpPr>
          <p:spPr>
            <a:xfrm>
              <a:off x="11569341" y="6635230"/>
              <a:ext cx="85195" cy="85195"/>
            </a:xfrm>
            <a:prstGeom prst="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solidFill>
                  <a:srgbClr val="E20074"/>
                </a:solidFill>
                <a:latin typeface="TeleGrotesk Next" pitchFamily="2" charset="0"/>
                <a:ea typeface="TeleGrotesk Next" pitchFamily="2" charset="0"/>
                <a:cs typeface="TeleGrotesk Next" pitchFamily="2" charset="0"/>
              </a:endParaRPr>
            </a:p>
          </p:txBody>
        </p:sp>
        <p:sp>
          <p:nvSpPr>
            <p:cNvPr id="10" name="Footer Placeholder 4">
              <a:extLst>
                <a:ext uri="{FF2B5EF4-FFF2-40B4-BE49-F238E27FC236}">
                  <a16:creationId xmlns:a16="http://schemas.microsoft.com/office/drawing/2014/main" id="{B9EAB8A4-975C-4B4D-BB46-3F9CDDF84CA3}"/>
                </a:ext>
              </a:extLst>
            </p:cNvPr>
            <p:cNvSpPr txBox="1">
              <a:spLocks/>
            </p:cNvSpPr>
            <p:nvPr userDrawn="1"/>
          </p:nvSpPr>
          <p:spPr>
            <a:xfrm>
              <a:off x="7714679" y="6576756"/>
              <a:ext cx="3860800" cy="202143"/>
            </a:xfrm>
            <a:prstGeom prst="rect">
              <a:avLst/>
            </a:prstGeom>
          </p:spPr>
          <p:txBody>
            <a:bodyPr vert="horz" lIns="68681" tIns="34340" rIns="68681" bIns="34340" rtlCol="0" anchor="ctr"/>
            <a:lstStyle>
              <a:defPPr>
                <a:defRPr lang="en-US"/>
              </a:defPPr>
              <a:lvl1pPr marL="0" algn="r" defTabSz="914400" rtl="0" eaLnBrk="1" latinLnBrk="0" hangingPunct="1">
                <a:defRPr sz="1050" b="0" i="0" kern="1200">
                  <a:solidFill>
                    <a:srgbClr val="E20074"/>
                  </a:solidFill>
                  <a:latin typeface="TeleGrotesk Next" pitchFamily="2" charset="0"/>
                  <a:ea typeface="TeleGrotesk Next" pitchFamily="2" charset="0"/>
                  <a:cs typeface="TeleGrotesk Next" pitchFamily="2"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t>T-Mobile Confidential</a:t>
              </a:r>
            </a:p>
          </p:txBody>
        </p:sp>
      </p:grpSp>
    </p:spTree>
    <p:extLst>
      <p:ext uri="{BB962C8B-B14F-4D97-AF65-F5344CB8AC3E}">
        <p14:creationId xmlns:p14="http://schemas.microsoft.com/office/powerpoint/2010/main" val="11513582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hyperlink" Target="https://tmobileusa.sharepoint.com/teams/CCLDIDProjectSites/Project%20Windex/Shared%20Documents/02_Design%20and%20Dev/Culture%20Series/TRUST/HowIWantToBeSupported_Trust_v2.pptx?web=1" TargetMode="Externa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hyperlink" Target="https://tmobileusa.sharepoint.com/:p:/r/teams/CCLDIDProjectSites/Project%20Windex/_layouts/15/Doc.aspx?sourcedoc=%7B4823E820-558C-4025-8B23-E4162538ECE3%7D&amp;file=5%20Ways%20to%20Build%20Virtual%20Relationships%20Infographic%20Concept.pptx&amp;action=edit&amp;mobileredirect=true&amp;wdLOR=c0E923CC7-DD74-4F00-A60D-47C01BEF7B12&amp;cid=b0a90eeb-ddcb-47e1-91c0-ce95947395d7" TargetMode="External"/><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86BC16E1-6CA0-4335-92CE-39CE6CADC3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401" y="2743200"/>
            <a:ext cx="5025197" cy="2238271"/>
          </a:xfrm>
          <a:prstGeom prst="rect">
            <a:avLst/>
          </a:prstGeom>
        </p:spPr>
      </p:pic>
      <p:sp>
        <p:nvSpPr>
          <p:cNvPr id="6" name="TextBox 5">
            <a:extLst>
              <a:ext uri="{FF2B5EF4-FFF2-40B4-BE49-F238E27FC236}">
                <a16:creationId xmlns:a16="http://schemas.microsoft.com/office/drawing/2014/main" id="{B7678F9D-7682-4D07-9738-588E621A0207}"/>
              </a:ext>
            </a:extLst>
          </p:cNvPr>
          <p:cNvSpPr txBox="1"/>
          <p:nvPr/>
        </p:nvSpPr>
        <p:spPr>
          <a:xfrm>
            <a:off x="1183861" y="4627528"/>
            <a:ext cx="4757737" cy="646331"/>
          </a:xfrm>
          <a:prstGeom prst="rect">
            <a:avLst/>
          </a:prstGeom>
          <a:noFill/>
        </p:spPr>
        <p:txBody>
          <a:bodyPr wrap="square" rtlCol="0">
            <a:spAutoFit/>
          </a:bodyPr>
          <a:lstStyle/>
          <a:p>
            <a:pPr algn="ctr"/>
            <a:r>
              <a:rPr lang="en-US" sz="3600" dirty="0">
                <a:latin typeface="TeleGrotesk Next Ultra" pitchFamily="2" charset="0"/>
                <a:ea typeface="TeleGrotesk Next Ultra" pitchFamily="2" charset="0"/>
                <a:cs typeface="TeleGrotesk Next Ultra" pitchFamily="2" charset="0"/>
              </a:rPr>
              <a:t>LEADER FOLLOW UP</a:t>
            </a:r>
          </a:p>
        </p:txBody>
      </p:sp>
    </p:spTree>
    <p:custDataLst>
      <p:tags r:id="rId1"/>
    </p:custDataLst>
    <p:extLst>
      <p:ext uri="{BB962C8B-B14F-4D97-AF65-F5344CB8AC3E}">
        <p14:creationId xmlns:p14="http://schemas.microsoft.com/office/powerpoint/2010/main" val="4098735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505835"/>
            <a:ext cx="6423848" cy="492443"/>
          </a:xfrm>
          <a:prstGeom prst="rect">
            <a:avLst/>
          </a:prstGeom>
          <a:noFill/>
        </p:spPr>
        <p:txBody>
          <a:bodyPr wrap="square" lIns="0" tIns="0" rIns="0" bIns="0" rtlCol="0">
            <a:spAutoFit/>
          </a:bodyPr>
          <a:lstStyle/>
          <a:p>
            <a:pPr algn="ctr">
              <a:defRPr/>
            </a:pPr>
            <a:r>
              <a:rPr lang="en-US" sz="3200" b="1" dirty="0">
                <a:latin typeface="TeleGrotesk Next Ultra"/>
                <a:cs typeface="Arial" pitchFamily="34" charset="0"/>
              </a:rPr>
              <a:t>CARE CULTURE SERIES </a:t>
            </a:r>
            <a:endParaRPr kumimoji="0" lang="en-US" sz="3200" b="1" i="0" u="none" strike="noStrike" kern="1200" cap="none" spc="0" normalizeH="0" baseline="0" noProof="0" dirty="0">
              <a:ln>
                <a:noFill/>
              </a:ln>
              <a:effectLst/>
              <a:uLnTx/>
              <a:uFillTx/>
              <a:latin typeface="TeleGrotesk Next Ultra"/>
              <a:cs typeface="Arial" pitchFamily="34" charset="0"/>
            </a:endParaRPr>
          </a:p>
        </p:txBody>
      </p:sp>
      <p:graphicFrame>
        <p:nvGraphicFramePr>
          <p:cNvPr id="6" name="Table 6">
            <a:extLst>
              <a:ext uri="{FF2B5EF4-FFF2-40B4-BE49-F238E27FC236}">
                <a16:creationId xmlns:a16="http://schemas.microsoft.com/office/drawing/2014/main" id="{434EACDF-9E15-4B1D-BC36-3C70B0C695CA}"/>
              </a:ext>
            </a:extLst>
          </p:cNvPr>
          <p:cNvGraphicFramePr>
            <a:graphicFrameLocks noGrp="1"/>
          </p:cNvGraphicFramePr>
          <p:nvPr>
            <p:extLst>
              <p:ext uri="{D42A27DB-BD31-4B8C-83A1-F6EECF244321}">
                <p14:modId xmlns:p14="http://schemas.microsoft.com/office/powerpoint/2010/main" val="2356636666"/>
              </p:ext>
            </p:extLst>
          </p:nvPr>
        </p:nvGraphicFramePr>
        <p:xfrm>
          <a:off x="135081" y="1072436"/>
          <a:ext cx="6500946" cy="7658736"/>
        </p:xfrm>
        <a:graphic>
          <a:graphicData uri="http://schemas.openxmlformats.org/drawingml/2006/table">
            <a:tbl>
              <a:tblPr firstRow="1" bandRow="1">
                <a:tableStyleId>{5940675A-B579-460E-94D1-54222C63F5DA}</a:tableStyleId>
              </a:tblPr>
              <a:tblGrid>
                <a:gridCol w="6500946">
                  <a:extLst>
                    <a:ext uri="{9D8B030D-6E8A-4147-A177-3AD203B41FA5}">
                      <a16:colId xmlns:a16="http://schemas.microsoft.com/office/drawing/2014/main" val="3112442988"/>
                    </a:ext>
                  </a:extLst>
                </a:gridCol>
              </a:tblGrid>
              <a:tr h="376094">
                <a:tc>
                  <a:txBody>
                    <a:bodyPr/>
                    <a:lstStyle/>
                    <a:p>
                      <a:r>
                        <a:rPr lang="en-US" sz="1600" dirty="0">
                          <a:latin typeface="TeleGrotesk Next Ultra" pitchFamily="2" charset="0"/>
                          <a:ea typeface="TeleGrotesk Next Ultra" pitchFamily="2" charset="0"/>
                          <a:cs typeface="TeleGrotesk Next Ultra" pitchFamily="2" charset="0"/>
                        </a:rPr>
                        <a:t>HOW TO USE THIS GUIDE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4216550"/>
                  </a:ext>
                </a:extLst>
              </a:tr>
              <a:tr h="868566">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TeleGrotesk Next" pitchFamily="2" charset="0"/>
                          <a:ea typeface="TeleGrotesk Next" pitchFamily="2" charset="0"/>
                          <a:cs typeface="TeleGrotesk Next" pitchFamily="2" charset="0"/>
                        </a:rPr>
                        <a:t>The Care Culture Series is broken into five topics: Fostering Trust in your Culture, Customer &amp; Frontline First, Inclusive Leadership, TEX &amp; Business Ownership, and Values in Care &amp; Famous for Careers.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TeleGrotesk Next" pitchFamily="2" charset="0"/>
                          <a:ea typeface="TeleGrotesk Next" pitchFamily="2" charset="0"/>
                          <a:cs typeface="TeleGrotesk Next" pitchFamily="2" charset="0"/>
                        </a:rPr>
                        <a:t>For each of those topics, there are different areas of interest.</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TeleGrotesk Next" pitchFamily="2" charset="0"/>
                          <a:ea typeface="TeleGrotesk Next" pitchFamily="2" charset="0"/>
                          <a:cs typeface="TeleGrotesk Next" pitchFamily="2" charset="0"/>
                        </a:rPr>
                        <a:t>Each topic will initially be presented in a VP Webcast.</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TeleGrotesk Next" pitchFamily="2" charset="0"/>
                          <a:ea typeface="TeleGrotesk Next" pitchFamily="2" charset="0"/>
                          <a:cs typeface="TeleGrotesk Next" pitchFamily="2" charset="0"/>
                        </a:rPr>
                        <a:t>After each VP webcast, access this guide and look through the areas of interest  for that topic and determine which one you would like to focus 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63715734"/>
                  </a:ext>
                </a:extLst>
              </a:tr>
              <a:tr h="165449">
                <a:tc>
                  <a:txBody>
                    <a:bodyPr/>
                    <a:lstStyle/>
                    <a:p>
                      <a:r>
                        <a:rPr lang="en-US" sz="1400" dirty="0">
                          <a:latin typeface="TeleGrotesk Next Ultra" pitchFamily="2" charset="0"/>
                          <a:ea typeface="TeleGrotesk Next Ultra" pitchFamily="2" charset="0"/>
                          <a:cs typeface="TeleGrotesk Next Ultra" pitchFamily="2" charset="0"/>
                        </a:rPr>
                        <a:t>Your Area of Interest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85805609"/>
                  </a:ext>
                </a:extLst>
              </a:tr>
              <a:tr h="389309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Each area of interest has three guided follow ups to choose from. You will see them listed below along with their corresponding page numbers.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After selecting your area of interest, complete one to three of the guided follow ups and record results.</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For example, I have just completed the “Fostering Trust in Your Culture” webcast and have looked through the areas of interest. I would like to focus on how my character and competences show up at work, so I am going to go to pages 6-8 where the activities for that area of interest are located and choose the one(s) that best suit my situation.</a:t>
                      </a:r>
                    </a:p>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dirty="0">
                        <a:latin typeface="TeleGrotesk Next" pitchFamily="2" charset="0"/>
                        <a:ea typeface="TeleGrotesk Next" pitchFamily="2" charset="0"/>
                        <a:cs typeface="TeleGrotesk Next"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65041910"/>
                  </a:ext>
                </a:extLst>
              </a:tr>
              <a:tr h="322118">
                <a:tc>
                  <a:txBody>
                    <a:bodyPr/>
                    <a:lstStyle/>
                    <a:p>
                      <a:r>
                        <a:rPr lang="en-US" sz="1400" dirty="0">
                          <a:latin typeface="TeleGrotesk Next Ultra" pitchFamily="2" charset="0"/>
                          <a:ea typeface="TeleGrotesk Next Ultra" pitchFamily="2" charset="0"/>
                          <a:cs typeface="TeleGrotesk Next Ultra" pitchFamily="2" charset="0"/>
                        </a:rPr>
                        <a:t>After Completing an Area of Interest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50939961"/>
                  </a:ext>
                </a:extLst>
              </a:tr>
              <a:tr h="1391034">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Reflect on your results and build a readout to bring to your next one on one with your Manager.</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Work with your Manager to create steps of action you will take in order to grow in this area of interest.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For each topic of the Care CULTURE Series, we are asking that you complete at least one area of interest, which will include three activities.  </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You may complete as many areas of focus as you like to maximize your results. Remember, you have this as a resource and can revisit it any time as business changes and you grow as a leader</a:t>
                      </a:r>
                      <a:r>
                        <a:rPr kumimoji="0" lang="en-US" sz="11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47912129"/>
                  </a:ext>
                </a:extLst>
              </a:tr>
            </a:tbl>
          </a:graphicData>
        </a:graphic>
      </p:graphicFrame>
      <p:pic>
        <p:nvPicPr>
          <p:cNvPr id="8" name="Picture 7" descr="A close up of a logo&#10;&#10;Description automatically generated">
            <a:extLst>
              <a:ext uri="{FF2B5EF4-FFF2-40B4-BE49-F238E27FC236}">
                <a16:creationId xmlns:a16="http://schemas.microsoft.com/office/drawing/2014/main" id="{7BCCCA05-E455-4A10-A534-C9CEF43FEE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
        <p:nvSpPr>
          <p:cNvPr id="7" name="TextBox 6">
            <a:extLst>
              <a:ext uri="{FF2B5EF4-FFF2-40B4-BE49-F238E27FC236}">
                <a16:creationId xmlns:a16="http://schemas.microsoft.com/office/drawing/2014/main" id="{30F7073E-3D41-4A2A-92EC-215B478EF265}"/>
              </a:ext>
            </a:extLst>
          </p:cNvPr>
          <p:cNvSpPr txBox="1"/>
          <p:nvPr/>
        </p:nvSpPr>
        <p:spPr>
          <a:xfrm>
            <a:off x="3792681" y="4613563"/>
            <a:ext cx="2919846" cy="1631216"/>
          </a:xfrm>
          <a:prstGeom prst="rect">
            <a:avLst/>
          </a:prstGeom>
          <a:noFill/>
        </p:spPr>
        <p:txBody>
          <a:bodyPr wrap="square" rtlCol="0">
            <a:spAutoFit/>
          </a:bodyPr>
          <a:lstStyle/>
          <a:p>
            <a:pPr defTabSz="685800"/>
            <a:r>
              <a:rPr lang="en-US" sz="1200" b="1" dirty="0">
                <a:latin typeface="TeleGrotesk Next" pitchFamily="2" charset="0"/>
                <a:ea typeface="TeleGrotesk Next" pitchFamily="2" charset="0"/>
                <a:cs typeface="TeleGrotesk Next" pitchFamily="2" charset="0"/>
              </a:rPr>
              <a:t>              </a:t>
            </a:r>
            <a:endParaRPr lang="en-US" sz="1100" dirty="0">
              <a:solidFill>
                <a:prstClr val="black"/>
              </a:solidFill>
              <a:latin typeface="TeleGrotesk Next" pitchFamily="2" charset="0"/>
              <a:ea typeface="TeleGrotesk Next" pitchFamily="2" charset="0"/>
              <a:cs typeface="TeleGrotesk Next" pitchFamily="2" charset="0"/>
            </a:endParaRPr>
          </a:p>
          <a:p>
            <a:pPr lvl="0" defTabSz="685800"/>
            <a:r>
              <a:rPr lang="en-US" sz="1100" b="1" dirty="0">
                <a:solidFill>
                  <a:prstClr val="black"/>
                </a:solidFill>
                <a:latin typeface="TeleGrotesk Next" pitchFamily="2" charset="0"/>
                <a:ea typeface="TeleGrotesk Next" pitchFamily="2" charset="0"/>
                <a:cs typeface="TeleGrotesk Next" pitchFamily="2" charset="0"/>
              </a:rPr>
              <a:t>TEX &amp; Business Ownership</a:t>
            </a:r>
          </a:p>
          <a:p>
            <a:pPr lvl="0" defTabSz="685800"/>
            <a:r>
              <a:rPr lang="en-US" sz="1100" dirty="0">
                <a:solidFill>
                  <a:prstClr val="black"/>
                </a:solidFill>
                <a:latin typeface="TeleGrotesk Next" pitchFamily="2" charset="0"/>
                <a:ea typeface="TeleGrotesk Next" pitchFamily="2" charset="0"/>
                <a:cs typeface="TeleGrotesk Next" pitchFamily="2" charset="0"/>
              </a:rPr>
              <a:t>1.</a:t>
            </a:r>
          </a:p>
          <a:p>
            <a:pPr lvl="0" defTabSz="685800"/>
            <a:r>
              <a:rPr lang="en-US" sz="1100" dirty="0">
                <a:solidFill>
                  <a:prstClr val="black"/>
                </a:solidFill>
                <a:latin typeface="TeleGrotesk Next" pitchFamily="2" charset="0"/>
                <a:ea typeface="TeleGrotesk Next" pitchFamily="2" charset="0"/>
                <a:cs typeface="TeleGrotesk Next" pitchFamily="2" charset="0"/>
              </a:rPr>
              <a:t>2.</a:t>
            </a:r>
          </a:p>
          <a:p>
            <a:pPr lvl="0" defTabSz="685800"/>
            <a:r>
              <a:rPr lang="en-US" sz="1100" dirty="0">
                <a:solidFill>
                  <a:prstClr val="black"/>
                </a:solidFill>
                <a:latin typeface="TeleGrotesk Next" pitchFamily="2" charset="0"/>
                <a:ea typeface="TeleGrotesk Next" pitchFamily="2" charset="0"/>
                <a:cs typeface="TeleGrotesk Next" pitchFamily="2" charset="0"/>
              </a:rPr>
              <a:t>3.</a:t>
            </a:r>
          </a:p>
          <a:p>
            <a:pPr lvl="0" defTabSz="685800"/>
            <a:r>
              <a:rPr lang="en-US" sz="1100" b="1" dirty="0">
                <a:solidFill>
                  <a:prstClr val="black"/>
                </a:solidFill>
                <a:latin typeface="TeleGrotesk Next" pitchFamily="2" charset="0"/>
                <a:ea typeface="TeleGrotesk Next" pitchFamily="2" charset="0"/>
                <a:cs typeface="TeleGrotesk Next" pitchFamily="2" charset="0"/>
              </a:rPr>
              <a:t>Values in Care &amp; Famous for Careers</a:t>
            </a:r>
          </a:p>
          <a:p>
            <a:pPr lvl="0" defTabSz="685800"/>
            <a:r>
              <a:rPr lang="en-US" sz="1100" dirty="0">
                <a:solidFill>
                  <a:prstClr val="black"/>
                </a:solidFill>
                <a:latin typeface="TeleGrotesk Next" pitchFamily="2" charset="0"/>
                <a:ea typeface="TeleGrotesk Next" pitchFamily="2" charset="0"/>
                <a:cs typeface="TeleGrotesk Next" pitchFamily="2" charset="0"/>
              </a:rPr>
              <a:t>1.</a:t>
            </a:r>
          </a:p>
          <a:p>
            <a:pPr lvl="0" defTabSz="685800"/>
            <a:r>
              <a:rPr lang="en-US" sz="1100" dirty="0">
                <a:solidFill>
                  <a:prstClr val="black"/>
                </a:solidFill>
                <a:latin typeface="TeleGrotesk Next" pitchFamily="2" charset="0"/>
                <a:ea typeface="TeleGrotesk Next" pitchFamily="2" charset="0"/>
                <a:cs typeface="TeleGrotesk Next" pitchFamily="2" charset="0"/>
              </a:rPr>
              <a:t>2.</a:t>
            </a:r>
          </a:p>
          <a:p>
            <a:pPr lvl="0" defTabSz="685800"/>
            <a:r>
              <a:rPr lang="en-US" sz="1100" dirty="0">
                <a:solidFill>
                  <a:prstClr val="black"/>
                </a:solidFill>
                <a:latin typeface="TeleGrotesk Next" pitchFamily="2" charset="0"/>
                <a:ea typeface="TeleGrotesk Next" pitchFamily="2" charset="0"/>
                <a:cs typeface="TeleGrotesk Next" pitchFamily="2" charset="0"/>
              </a:rPr>
              <a:t>3. </a:t>
            </a:r>
          </a:p>
        </p:txBody>
      </p:sp>
      <p:sp>
        <p:nvSpPr>
          <p:cNvPr id="9" name="TextBox 8">
            <a:extLst>
              <a:ext uri="{FF2B5EF4-FFF2-40B4-BE49-F238E27FC236}">
                <a16:creationId xmlns:a16="http://schemas.microsoft.com/office/drawing/2014/main" id="{6239576E-05BB-4288-84C7-42A5040F2F32}"/>
              </a:ext>
            </a:extLst>
          </p:cNvPr>
          <p:cNvSpPr txBox="1"/>
          <p:nvPr/>
        </p:nvSpPr>
        <p:spPr>
          <a:xfrm>
            <a:off x="436421" y="4769427"/>
            <a:ext cx="3210790" cy="2139047"/>
          </a:xfrm>
          <a:prstGeom prst="rect">
            <a:avLst/>
          </a:prstGeom>
          <a:noFill/>
        </p:spPr>
        <p:txBody>
          <a:bodyPr wrap="square" rtlCol="0">
            <a:spAutoFit/>
          </a:bodyPr>
          <a:lstStyle/>
          <a:p>
            <a:pPr lvl="0" defTabSz="685800">
              <a:defRPr/>
            </a:pPr>
            <a:r>
              <a:rPr lang="en-US" sz="1100" b="1" dirty="0">
                <a:solidFill>
                  <a:prstClr val="black"/>
                </a:solidFill>
                <a:latin typeface="TeleGrotesk Next" pitchFamily="2" charset="0"/>
                <a:ea typeface="TeleGrotesk Next" pitchFamily="2" charset="0"/>
                <a:cs typeface="TeleGrotesk Next" pitchFamily="2" charset="0"/>
              </a:rPr>
              <a:t>Fostering Trust in Your Culture</a:t>
            </a:r>
          </a:p>
          <a:p>
            <a:pPr marL="228600" lvl="0" indent="-228600" defTabSz="685800">
              <a:buAutoNum type="arabicPeriod"/>
              <a:defRPr/>
            </a:pPr>
            <a:r>
              <a:rPr lang="en-US" sz="1100" dirty="0">
                <a:solidFill>
                  <a:prstClr val="black"/>
                </a:solidFill>
                <a:latin typeface="TeleGrotesk Next" pitchFamily="2" charset="0"/>
                <a:ea typeface="TeleGrotesk Next" pitchFamily="2" charset="0"/>
                <a:cs typeface="TeleGrotesk Next" pitchFamily="2" charset="0"/>
              </a:rPr>
              <a:t>EARN, KEEP and REBUILD TRUST Pages 3-5 </a:t>
            </a:r>
          </a:p>
          <a:p>
            <a:pPr marL="228600" lvl="0" indent="-228600" defTabSz="685800">
              <a:buAutoNum type="arabicPeriod" startAt="2"/>
              <a:defRPr/>
            </a:pPr>
            <a:r>
              <a:rPr lang="en-US" sz="1100" dirty="0">
                <a:solidFill>
                  <a:prstClr val="black"/>
                </a:solidFill>
                <a:latin typeface="TeleGrotesk Next" pitchFamily="2" charset="0"/>
                <a:ea typeface="TeleGrotesk Next" pitchFamily="2" charset="0"/>
                <a:cs typeface="TeleGrotesk Next" pitchFamily="2" charset="0"/>
              </a:rPr>
              <a:t>Character &amp; Competence Pages 6-8</a:t>
            </a:r>
          </a:p>
          <a:p>
            <a:pPr marL="228600" lvl="0" indent="-228600" defTabSz="685800">
              <a:buAutoNum type="arabicPeriod" startAt="2"/>
              <a:defRPr/>
            </a:pPr>
            <a:r>
              <a:rPr lang="en-US" sz="1100" dirty="0">
                <a:solidFill>
                  <a:prstClr val="black"/>
                </a:solidFill>
                <a:latin typeface="TeleGrotesk Next" pitchFamily="2" charset="0"/>
                <a:ea typeface="TeleGrotesk Next" pitchFamily="2" charset="0"/>
                <a:cs typeface="TeleGrotesk Next" pitchFamily="2" charset="0"/>
              </a:rPr>
              <a:t>TRUST to create a Safety &amp; Inclusivity Pages 9-11</a:t>
            </a:r>
          </a:p>
          <a:p>
            <a:pPr lvl="0" defTabSz="685800"/>
            <a:r>
              <a:rPr lang="en-US" sz="1100" b="1" dirty="0">
                <a:solidFill>
                  <a:prstClr val="black"/>
                </a:solidFill>
                <a:latin typeface="TeleGrotesk Next" pitchFamily="2" charset="0"/>
                <a:ea typeface="TeleGrotesk Next" pitchFamily="2" charset="0"/>
                <a:cs typeface="TeleGrotesk Next" pitchFamily="2" charset="0"/>
              </a:rPr>
              <a:t>Customer &amp; Frontline First</a:t>
            </a:r>
          </a:p>
          <a:p>
            <a:pPr lvl="0" defTabSz="685800"/>
            <a:r>
              <a:rPr lang="en-US" sz="1100" dirty="0">
                <a:solidFill>
                  <a:prstClr val="black"/>
                </a:solidFill>
                <a:latin typeface="TeleGrotesk Next" pitchFamily="2" charset="0"/>
                <a:ea typeface="TeleGrotesk Next" pitchFamily="2" charset="0"/>
                <a:cs typeface="TeleGrotesk Next" pitchFamily="2" charset="0"/>
              </a:rPr>
              <a:t>1.</a:t>
            </a:r>
          </a:p>
          <a:p>
            <a:pPr lvl="0" defTabSz="685800"/>
            <a:r>
              <a:rPr lang="en-US" sz="1100" dirty="0">
                <a:solidFill>
                  <a:prstClr val="black"/>
                </a:solidFill>
                <a:latin typeface="TeleGrotesk Next" pitchFamily="2" charset="0"/>
                <a:ea typeface="TeleGrotesk Next" pitchFamily="2" charset="0"/>
                <a:cs typeface="TeleGrotesk Next" pitchFamily="2" charset="0"/>
              </a:rPr>
              <a:t>2.</a:t>
            </a:r>
          </a:p>
          <a:p>
            <a:pPr lvl="0" defTabSz="685800"/>
            <a:r>
              <a:rPr lang="en-US" sz="1100" dirty="0">
                <a:solidFill>
                  <a:prstClr val="black"/>
                </a:solidFill>
                <a:latin typeface="TeleGrotesk Next" pitchFamily="2" charset="0"/>
                <a:ea typeface="TeleGrotesk Next" pitchFamily="2" charset="0"/>
                <a:cs typeface="TeleGrotesk Next" pitchFamily="2" charset="0"/>
              </a:rPr>
              <a:t>3.</a:t>
            </a:r>
          </a:p>
          <a:p>
            <a:pPr lvl="0" defTabSz="685800"/>
            <a:r>
              <a:rPr lang="en-US" sz="1100" b="1" dirty="0">
                <a:solidFill>
                  <a:prstClr val="black"/>
                </a:solidFill>
                <a:latin typeface="TeleGrotesk Next" pitchFamily="2" charset="0"/>
                <a:ea typeface="TeleGrotesk Next" pitchFamily="2" charset="0"/>
                <a:cs typeface="TeleGrotesk Next" pitchFamily="2" charset="0"/>
              </a:rPr>
              <a:t>Inclusive Leadership</a:t>
            </a:r>
          </a:p>
          <a:p>
            <a:pPr lvl="0" defTabSz="685800"/>
            <a:r>
              <a:rPr lang="en-US" sz="1100" dirty="0">
                <a:solidFill>
                  <a:prstClr val="black"/>
                </a:solidFill>
                <a:latin typeface="TeleGrotesk Next" pitchFamily="2" charset="0"/>
                <a:ea typeface="TeleGrotesk Next" pitchFamily="2" charset="0"/>
                <a:cs typeface="TeleGrotesk Next" pitchFamily="2" charset="0"/>
              </a:rPr>
              <a:t>1.</a:t>
            </a:r>
          </a:p>
          <a:p>
            <a:pPr lvl="0" defTabSz="685800"/>
            <a:r>
              <a:rPr lang="en-US" sz="1100" dirty="0">
                <a:solidFill>
                  <a:prstClr val="black"/>
                </a:solidFill>
                <a:latin typeface="TeleGrotesk Next" pitchFamily="2" charset="0"/>
                <a:ea typeface="TeleGrotesk Next" pitchFamily="2" charset="0"/>
                <a:cs typeface="TeleGrotesk Next" pitchFamily="2" charset="0"/>
              </a:rPr>
              <a:t>2.</a:t>
            </a:r>
          </a:p>
          <a:p>
            <a:pPr lvl="0" defTabSz="685800"/>
            <a:r>
              <a:rPr lang="en-US" sz="1100" dirty="0">
                <a:solidFill>
                  <a:prstClr val="black"/>
                </a:solidFill>
                <a:latin typeface="TeleGrotesk Next" pitchFamily="2" charset="0"/>
                <a:ea typeface="TeleGrotesk Next" pitchFamily="2" charset="0"/>
                <a:cs typeface="TeleGrotesk Next" pitchFamily="2" charset="0"/>
              </a:rPr>
              <a:t>3.</a:t>
            </a:r>
            <a:endParaRPr lang="en-US" dirty="0"/>
          </a:p>
        </p:txBody>
      </p:sp>
    </p:spTree>
    <p:custDataLst>
      <p:tags r:id="rId1"/>
    </p:custDataLst>
    <p:extLst>
      <p:ext uri="{BB962C8B-B14F-4D97-AF65-F5344CB8AC3E}">
        <p14:creationId xmlns:p14="http://schemas.microsoft.com/office/powerpoint/2010/main" val="2801173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505835"/>
            <a:ext cx="6423848" cy="492443"/>
          </a:xfrm>
          <a:prstGeom prst="rect">
            <a:avLst/>
          </a:prstGeom>
          <a:noFill/>
        </p:spPr>
        <p:txBody>
          <a:bodyPr wrap="square" lIns="0" tIns="0" rIns="0" bIns="0" rtlCol="0">
            <a:spAutoFit/>
          </a:bodyPr>
          <a:lstStyle/>
          <a:p>
            <a:pPr algn="ctr">
              <a:defRPr/>
            </a:pPr>
            <a:r>
              <a:rPr lang="en-US" sz="3200" b="1" dirty="0">
                <a:latin typeface="TeleGrotesk Next Ultra"/>
                <a:cs typeface="Arial" pitchFamily="34" charset="0"/>
              </a:rPr>
              <a:t>FOSTERING A CULTURE OF TRUST</a:t>
            </a:r>
            <a:endParaRPr kumimoji="0" lang="en-US" sz="3200" b="1" i="0" u="none" strike="noStrike" kern="1200" cap="none" spc="0" normalizeH="0" baseline="0" noProof="0" dirty="0">
              <a:ln>
                <a:noFill/>
              </a:ln>
              <a:effectLst/>
              <a:uLnTx/>
              <a:uFillTx/>
              <a:latin typeface="TeleGrotesk Next Ultra"/>
              <a:cs typeface="Arial" pitchFamily="34" charset="0"/>
            </a:endParaRPr>
          </a:p>
        </p:txBody>
      </p:sp>
      <p:graphicFrame>
        <p:nvGraphicFramePr>
          <p:cNvPr id="3" name="Table 6">
            <a:extLst>
              <a:ext uri="{FF2B5EF4-FFF2-40B4-BE49-F238E27FC236}">
                <a16:creationId xmlns:a16="http://schemas.microsoft.com/office/drawing/2014/main" id="{F2F49D15-6E32-4C4F-9437-B4ED50C18EDB}"/>
              </a:ext>
            </a:extLst>
          </p:cNvPr>
          <p:cNvGraphicFramePr>
            <a:graphicFrameLocks noGrp="1"/>
          </p:cNvGraphicFramePr>
          <p:nvPr>
            <p:extLst>
              <p:ext uri="{D42A27DB-BD31-4B8C-83A1-F6EECF244321}">
                <p14:modId xmlns:p14="http://schemas.microsoft.com/office/powerpoint/2010/main" val="318432893"/>
              </p:ext>
            </p:extLst>
          </p:nvPr>
        </p:nvGraphicFramePr>
        <p:xfrm>
          <a:off x="217076" y="1191932"/>
          <a:ext cx="6517964" cy="2519680"/>
        </p:xfrm>
        <a:graphic>
          <a:graphicData uri="http://schemas.openxmlformats.org/drawingml/2006/table">
            <a:tbl>
              <a:tblPr firstRow="1" bandRow="1">
                <a:tableStyleId>{5940675A-B579-460E-94D1-54222C63F5DA}</a:tableStyleId>
              </a:tblPr>
              <a:tblGrid>
                <a:gridCol w="6517964">
                  <a:extLst>
                    <a:ext uri="{9D8B030D-6E8A-4147-A177-3AD203B41FA5}">
                      <a16:colId xmlns:a16="http://schemas.microsoft.com/office/drawing/2014/main" val="3112442988"/>
                    </a:ext>
                  </a:extLst>
                </a:gridCol>
              </a:tblGrid>
              <a:tr h="370840">
                <a:tc>
                  <a:txBody>
                    <a:bodyPr/>
                    <a:lstStyle/>
                    <a:p>
                      <a:r>
                        <a:rPr lang="en-US" sz="1600" dirty="0">
                          <a:latin typeface="TeleGrotesk Next Ultra" pitchFamily="2" charset="0"/>
                          <a:ea typeface="TeleGrotesk Next Ultra" pitchFamily="2" charset="0"/>
                          <a:cs typeface="TeleGrotesk Next Ultra" pitchFamily="2" charset="0"/>
                        </a:rPr>
                        <a:t>TRUST@T-Mobile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4216550"/>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TeleGrotesk Next" pitchFamily="2" charset="0"/>
                          <a:ea typeface="TeleGrotesk Next" pitchFamily="2" charset="0"/>
                          <a:cs typeface="TeleGrotesk Next" pitchFamily="2" charset="0"/>
                        </a:rPr>
                        <a:t>Before you begin, take the TRUST@T-Mobile for DE&amp;I in Cornerstone or SLX</a:t>
                      </a:r>
                    </a:p>
                    <a:p>
                      <a:endParaRPr lang="en-US" sz="16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63715734"/>
                  </a:ext>
                </a:extLst>
              </a:tr>
              <a:tr h="370840">
                <a:tc>
                  <a:txBody>
                    <a:bodyPr/>
                    <a:lstStyle/>
                    <a:p>
                      <a:r>
                        <a:rPr lang="en-US" sz="1400" dirty="0">
                          <a:latin typeface="TeleGrotesk Next Ultra" pitchFamily="2" charset="0"/>
                          <a:ea typeface="TeleGrotesk Next Ultra" pitchFamily="2" charset="0"/>
                          <a:cs typeface="TeleGrotesk Next Ultra" pitchFamily="2" charset="0"/>
                        </a:rPr>
                        <a:t>Sub header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85805609"/>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Bullet points with directions</a:t>
                      </a:r>
                    </a:p>
                    <a:p>
                      <a:endParaRPr lang="en-US" sz="16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65041910"/>
                  </a:ext>
                </a:extLst>
              </a:tr>
              <a:tr h="370840">
                <a:tc>
                  <a:txBody>
                    <a:bodyPr/>
                    <a:lstStyle/>
                    <a:p>
                      <a:r>
                        <a:rPr lang="en-US" sz="1400" dirty="0">
                          <a:latin typeface="TeleGrotesk Next Ultra" pitchFamily="2" charset="0"/>
                          <a:ea typeface="TeleGrotesk Next Ultra" pitchFamily="2" charset="0"/>
                          <a:cs typeface="TeleGrotesk Next Ultra" pitchFamily="2" charset="0"/>
                        </a:rPr>
                        <a:t>Sub header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50939961"/>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Bullet points with directions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47912129"/>
                  </a:ext>
                </a:extLst>
              </a:tr>
            </a:tbl>
          </a:graphicData>
        </a:graphic>
      </p:graphicFrame>
      <p:pic>
        <p:nvPicPr>
          <p:cNvPr id="4" name="Picture 3" descr="A close up of a logo&#10;&#10;Description automatically generated">
            <a:extLst>
              <a:ext uri="{FF2B5EF4-FFF2-40B4-BE49-F238E27FC236}">
                <a16:creationId xmlns:a16="http://schemas.microsoft.com/office/drawing/2014/main" id="{514A9498-0A54-4084-8809-706C2FF1A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Tree>
    <p:custDataLst>
      <p:tags r:id="rId1"/>
    </p:custDataLst>
    <p:extLst>
      <p:ext uri="{BB962C8B-B14F-4D97-AF65-F5344CB8AC3E}">
        <p14:creationId xmlns:p14="http://schemas.microsoft.com/office/powerpoint/2010/main" val="1638817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377549"/>
            <a:ext cx="6423848" cy="492443"/>
          </a:xfrm>
          <a:prstGeom prst="rect">
            <a:avLst/>
          </a:prstGeom>
          <a:noFill/>
        </p:spPr>
        <p:txBody>
          <a:bodyPr wrap="square" lIns="0" tIns="0" rIns="0" bIns="0" rtlCol="0">
            <a:spAutoFit/>
          </a:bodyPr>
          <a:lstStyle/>
          <a:p>
            <a:pPr>
              <a:defRPr/>
            </a:pPr>
            <a:r>
              <a:rPr kumimoji="0" lang="en-US" sz="3200" b="1" i="0" u="none" strike="noStrike" kern="1200" cap="none" spc="0" normalizeH="0" baseline="0" noProof="0" dirty="0">
                <a:ln>
                  <a:noFill/>
                </a:ln>
                <a:effectLst/>
                <a:uLnTx/>
                <a:uFillTx/>
                <a:latin typeface="TeleGrotesk Next Ultra"/>
                <a:cs typeface="Arial" pitchFamily="34" charset="0"/>
              </a:rPr>
              <a:t>TRUST BASICS</a:t>
            </a:r>
          </a:p>
        </p:txBody>
      </p:sp>
      <p:sp>
        <p:nvSpPr>
          <p:cNvPr id="4" name="TextBox 3">
            <a:extLst>
              <a:ext uri="{FF2B5EF4-FFF2-40B4-BE49-F238E27FC236}">
                <a16:creationId xmlns:a16="http://schemas.microsoft.com/office/drawing/2014/main" id="{58AFEEF5-7E33-4AA9-9690-CF538EEF5FFB}"/>
              </a:ext>
            </a:extLst>
          </p:cNvPr>
          <p:cNvSpPr txBox="1"/>
          <p:nvPr/>
        </p:nvSpPr>
        <p:spPr>
          <a:xfrm>
            <a:off x="217076" y="90905"/>
            <a:ext cx="6423848" cy="369332"/>
          </a:xfrm>
          <a:prstGeom prst="rect">
            <a:avLst/>
          </a:prstGeom>
          <a:noFill/>
        </p:spPr>
        <p:txBody>
          <a:bodyPr wrap="square" lIns="0" tIns="0" rIns="0" bIns="0" rtlCol="0">
            <a:spAutoFit/>
          </a:bodyPr>
          <a:lstStyle/>
          <a:p>
            <a:pPr>
              <a:defRPr/>
            </a:pPr>
            <a:r>
              <a:rPr lang="en-US" sz="2400" b="1" dirty="0">
                <a:solidFill>
                  <a:srgbClr val="E20074"/>
                </a:solidFill>
                <a:latin typeface="TeleGrotesk Next Ultra"/>
                <a:cs typeface="Arial" pitchFamily="34" charset="0"/>
              </a:rPr>
              <a:t>EARN, KEEP &amp; REBUILD TRUST</a:t>
            </a:r>
          </a:p>
        </p:txBody>
      </p:sp>
      <p:graphicFrame>
        <p:nvGraphicFramePr>
          <p:cNvPr id="5" name="Table 6">
            <a:extLst>
              <a:ext uri="{FF2B5EF4-FFF2-40B4-BE49-F238E27FC236}">
                <a16:creationId xmlns:a16="http://schemas.microsoft.com/office/drawing/2014/main" id="{E5F7BD99-D926-490F-8986-2901185C4733}"/>
              </a:ext>
            </a:extLst>
          </p:cNvPr>
          <p:cNvGraphicFramePr>
            <a:graphicFrameLocks noGrp="1"/>
          </p:cNvGraphicFramePr>
          <p:nvPr>
            <p:extLst>
              <p:ext uri="{D42A27DB-BD31-4B8C-83A1-F6EECF244321}">
                <p14:modId xmlns:p14="http://schemas.microsoft.com/office/powerpoint/2010/main" val="2069280662"/>
              </p:ext>
            </p:extLst>
          </p:nvPr>
        </p:nvGraphicFramePr>
        <p:xfrm>
          <a:off x="462395" y="984114"/>
          <a:ext cx="5803323" cy="7637944"/>
        </p:xfrm>
        <a:graphic>
          <a:graphicData uri="http://schemas.openxmlformats.org/drawingml/2006/table">
            <a:tbl>
              <a:tblPr firstRow="1" bandRow="1">
                <a:tableStyleId>{5940675A-B579-460E-94D1-54222C63F5DA}</a:tableStyleId>
              </a:tblPr>
              <a:tblGrid>
                <a:gridCol w="1268565">
                  <a:extLst>
                    <a:ext uri="{9D8B030D-6E8A-4147-A177-3AD203B41FA5}">
                      <a16:colId xmlns:a16="http://schemas.microsoft.com/office/drawing/2014/main" val="1938365145"/>
                    </a:ext>
                  </a:extLst>
                </a:gridCol>
                <a:gridCol w="4534758">
                  <a:extLst>
                    <a:ext uri="{9D8B030D-6E8A-4147-A177-3AD203B41FA5}">
                      <a16:colId xmlns:a16="http://schemas.microsoft.com/office/drawing/2014/main" val="3112442988"/>
                    </a:ext>
                  </a:extLst>
                </a:gridCol>
              </a:tblGrid>
              <a:tr h="479706">
                <a:tc>
                  <a:txBody>
                    <a:bodyPr/>
                    <a:lstStyle/>
                    <a:p>
                      <a:r>
                        <a:rPr lang="en-US" sz="1400" dirty="0">
                          <a:latin typeface="TeleGrotesk Next Ultra" pitchFamily="2" charset="0"/>
                          <a:ea typeface="TeleGrotesk Next Ultra" pitchFamily="2" charset="0"/>
                          <a:cs typeface="TeleGrotesk Next Ultra" pitchFamily="2" charset="0"/>
                        </a:rPr>
                        <a:t>PURPOSE:</a:t>
                      </a:r>
                    </a:p>
                  </a:txBody>
                  <a:tcP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r>
                        <a:rPr lang="en-US" sz="1200" dirty="0">
                          <a:latin typeface="TeleGrotesk Next" pitchFamily="2" charset="0"/>
                          <a:ea typeface="TeleGrotesk Next" pitchFamily="2" charset="0"/>
                          <a:cs typeface="TeleGrotesk Next" pitchFamily="2" charset="0"/>
                        </a:rPr>
                        <a:t>To identify specific ways how to earn, keep and rebuild trust  with your team. </a:t>
                      </a:r>
                    </a:p>
                  </a:txBody>
                  <a:tcP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4216550"/>
                  </a:ext>
                </a:extLst>
              </a:tr>
              <a:tr h="370840">
                <a:tc>
                  <a:txBody>
                    <a:bodyPr/>
                    <a:lstStyle/>
                    <a:p>
                      <a:r>
                        <a:rPr lang="en-US" sz="1400" dirty="0">
                          <a:latin typeface="TeleGrotesk Next Ultra" pitchFamily="2" charset="0"/>
                          <a:ea typeface="TeleGrotesk Next Ultra" pitchFamily="2" charset="0"/>
                          <a:cs typeface="TeleGrotesk Next Ultra" pitchFamily="2" charset="0"/>
                        </a:rPr>
                        <a:t>AUDIENCE:</a:t>
                      </a: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200" dirty="0">
                          <a:latin typeface="TeleGrotesk Next" pitchFamily="2" charset="0"/>
                          <a:ea typeface="TeleGrotesk Next" pitchFamily="2" charset="0"/>
                          <a:cs typeface="TeleGrotesk Next" pitchFamily="2" charset="0"/>
                        </a:rPr>
                        <a:t>Members of your team</a:t>
                      </a:r>
                    </a:p>
                    <a:p>
                      <a:endParaRPr lang="en-US" sz="1600" dirty="0">
                        <a:latin typeface="TeleGrotesk Next" pitchFamily="2" charset="0"/>
                        <a:ea typeface="TeleGrotesk Next" pitchFamily="2" charset="0"/>
                        <a:cs typeface="TeleGrotesk Next" pitchFamily="2" charset="0"/>
                      </a:endParaRP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3715734"/>
                  </a:ext>
                </a:extLst>
              </a:tr>
              <a:tr h="370840">
                <a:tc>
                  <a:txBody>
                    <a:bodyPr/>
                    <a:lstStyle/>
                    <a:p>
                      <a:r>
                        <a:rPr lang="en-US" sz="1400" dirty="0">
                          <a:latin typeface="TeleGrotesk Next Ultra" pitchFamily="2" charset="0"/>
                          <a:ea typeface="TeleGrotesk Next Ultra" pitchFamily="2" charset="0"/>
                          <a:cs typeface="TeleGrotesk Next Ultra" pitchFamily="2" charset="0"/>
                        </a:rPr>
                        <a:t>THINGS TO CONSIDER</a:t>
                      </a:r>
                    </a:p>
                    <a:p>
                      <a:endParaRPr lang="en-US" sz="14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Think about your team being virtual and how it effects trust.</a:t>
                      </a:r>
                    </a:p>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Think about their geographic distribution.</a:t>
                      </a:r>
                    </a:p>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What is the mix of tenure on your team?</a:t>
                      </a:r>
                    </a:p>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Think about your own validity.  What do you do to prove you are reliable? </a:t>
                      </a:r>
                    </a:p>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Think about times of change.  How forthcoming are you in communication? Is there transparency in your decisions? </a:t>
                      </a: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47285092"/>
                  </a:ext>
                </a:extLst>
              </a:tr>
              <a:tr h="244358">
                <a:tc>
                  <a:txBody>
                    <a:bodyPr/>
                    <a:lstStyle/>
                    <a:p>
                      <a:endParaRPr lang="en-US" sz="9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6581173"/>
                  </a:ext>
                </a:extLst>
              </a:tr>
              <a:tr h="370840">
                <a:tc gridSpan="2">
                  <a:txBody>
                    <a:bodyPr/>
                    <a:lstStyle/>
                    <a:p>
                      <a:r>
                        <a:rPr lang="en-US" sz="1400" dirty="0">
                          <a:latin typeface="TeleGrotesk Next Ultra" pitchFamily="2" charset="0"/>
                          <a:ea typeface="TeleGrotesk Next Ultra" pitchFamily="2" charset="0"/>
                          <a:cs typeface="TeleGrotesk Next Ultra" pitchFamily="2" charset="0"/>
                        </a:rPr>
                        <a:t>ACTIVITY STEPS: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8141727"/>
                  </a:ext>
                </a:extLst>
              </a:tr>
              <a:tr h="0">
                <a:tc gridSpan="2">
                  <a:txBody>
                    <a:bodyPr/>
                    <a:lstStyle/>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Select at least three team members to meet with to complete this activity.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of possible follow up questions to the questions below to help you gain specific answers.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Meet with each person individually.</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Tell them the purpose of the questions you will be asking and ask that they provide you with specific answers.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Ask the following questions along with any follow up questions to gain specific answers.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How do I earn your trust?​</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How do I keep your trust?</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How do I rebuild your trust?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Record the information you gain from these meetings. </a:t>
                      </a:r>
                    </a:p>
                    <a:p>
                      <a:endParaRPr lang="en-US" sz="12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7523105"/>
                  </a:ext>
                </a:extLst>
              </a:tr>
              <a:tr h="194738">
                <a:tc gridSpan="2">
                  <a:txBody>
                    <a:bodyPr/>
                    <a:lstStyle/>
                    <a:p>
                      <a:endParaRPr lang="en-US" sz="12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958597878"/>
                  </a:ext>
                </a:extLst>
              </a:tr>
              <a:tr h="370840">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eleGrotesk Next Ultra" pitchFamily="2" charset="0"/>
                          <a:ea typeface="TeleGrotesk Next Ultra" pitchFamily="2" charset="0"/>
                          <a:cs typeface="TeleGrotesk Next Ultra" pitchFamily="2" charset="0"/>
                        </a:rPr>
                        <a:t>AFTER ACTIVITY:</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3426866132"/>
                  </a:ext>
                </a:extLst>
              </a:tr>
              <a:tr h="370840">
                <a:tc gridSpan="2">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Summarize your findings, including what was new, what was confirmed, what opened your eyes. For example: I can earn trust with my team by __ &amp;__, I can keep it by___&amp;__, I can rebuild it by ____, ___ &amp; ____.  My eyes were opened to the fact that some team members feel I must prove they can trust me through my actions.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Communicate your findings to your Manager.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Follow up with team members is crucial!  Let them know what changes you will make as a result of this activity.  Be transparent, bring your results and get the team involved in holding you accountable. </a:t>
                      </a:r>
                    </a:p>
                    <a:p>
                      <a:pPr marL="285750" indent="-285750">
                        <a:buFont typeface="Arial" panose="020B0604020202020204" pitchFamily="34" charset="0"/>
                        <a:buChar char="•"/>
                      </a:pPr>
                      <a:endParaRPr lang="en-US" sz="1100" dirty="0">
                        <a:solidFill>
                          <a:srgbClr val="000000"/>
                        </a:solidFill>
                        <a:latin typeface="TeleGrotesk Next" pitchFamily="2"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362476978"/>
                  </a:ext>
                </a:extLst>
              </a:tr>
            </a:tbl>
          </a:graphicData>
        </a:graphic>
      </p:graphicFrame>
      <p:sp>
        <p:nvSpPr>
          <p:cNvPr id="6" name="Rectangle: Rounded Corners 5">
            <a:extLst>
              <a:ext uri="{FF2B5EF4-FFF2-40B4-BE49-F238E27FC236}">
                <a16:creationId xmlns:a16="http://schemas.microsoft.com/office/drawing/2014/main" id="{29DE8D40-5A94-4F3E-8AD3-AC4EEE83527D}"/>
              </a:ext>
            </a:extLst>
          </p:cNvPr>
          <p:cNvSpPr/>
          <p:nvPr/>
        </p:nvSpPr>
        <p:spPr>
          <a:xfrm>
            <a:off x="6539696" y="578734"/>
            <a:ext cx="318304" cy="1504709"/>
          </a:xfrm>
          <a:prstGeom prst="roundRect">
            <a:avLst/>
          </a:prstGeom>
          <a:solidFill>
            <a:srgbClr val="E2007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a:latin typeface="TeleGrotesk Next Ultra" pitchFamily="2" charset="0"/>
                <a:ea typeface="TeleGrotesk Next Ultra" pitchFamily="2" charset="0"/>
                <a:cs typeface="TeleGrotesk Next Ultra" pitchFamily="2" charset="0"/>
              </a:rPr>
              <a:t>TRUST</a:t>
            </a:r>
          </a:p>
        </p:txBody>
      </p:sp>
      <p:pic>
        <p:nvPicPr>
          <p:cNvPr id="11" name="Picture 10" descr="A close up of a logo&#10;&#10;Description automatically generated">
            <a:extLst>
              <a:ext uri="{FF2B5EF4-FFF2-40B4-BE49-F238E27FC236}">
                <a16:creationId xmlns:a16="http://schemas.microsoft.com/office/drawing/2014/main" id="{B72525D9-DC27-46B0-8E54-FC9B47A44B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Tree>
    <p:custDataLst>
      <p:tags r:id="rId1"/>
    </p:custDataLst>
    <p:extLst>
      <p:ext uri="{BB962C8B-B14F-4D97-AF65-F5344CB8AC3E}">
        <p14:creationId xmlns:p14="http://schemas.microsoft.com/office/powerpoint/2010/main" val="2349156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377549"/>
            <a:ext cx="6423848" cy="492443"/>
          </a:xfrm>
          <a:prstGeom prst="rect">
            <a:avLst/>
          </a:prstGeom>
          <a:noFill/>
        </p:spPr>
        <p:txBody>
          <a:bodyPr wrap="square" lIns="0" tIns="0" rIns="0" bIns="0" rtlCol="0">
            <a:spAutoFit/>
          </a:bodyPr>
          <a:lstStyle/>
          <a:p>
            <a:pPr>
              <a:defRPr/>
            </a:pPr>
            <a:r>
              <a:rPr lang="en-US" sz="3200" b="1" dirty="0">
                <a:latin typeface="TeleGrotesk Next Ultra"/>
                <a:cs typeface="Arial" pitchFamily="34" charset="0"/>
              </a:rPr>
              <a:t>OVERCOME OBSTACLES</a:t>
            </a:r>
            <a:endParaRPr kumimoji="0" lang="en-US" sz="3200" b="1" i="0" u="none" strike="noStrike" kern="1200" cap="none" spc="0" normalizeH="0" baseline="0" noProof="0" dirty="0">
              <a:ln>
                <a:noFill/>
              </a:ln>
              <a:effectLst/>
              <a:uLnTx/>
              <a:uFillTx/>
              <a:latin typeface="TeleGrotesk Next Ultra"/>
              <a:cs typeface="Arial" pitchFamily="34" charset="0"/>
            </a:endParaRPr>
          </a:p>
        </p:txBody>
      </p:sp>
      <p:sp>
        <p:nvSpPr>
          <p:cNvPr id="4" name="TextBox 3">
            <a:extLst>
              <a:ext uri="{FF2B5EF4-FFF2-40B4-BE49-F238E27FC236}">
                <a16:creationId xmlns:a16="http://schemas.microsoft.com/office/drawing/2014/main" id="{58AFEEF5-7E33-4AA9-9690-CF538EEF5FFB}"/>
              </a:ext>
            </a:extLst>
          </p:cNvPr>
          <p:cNvSpPr txBox="1"/>
          <p:nvPr/>
        </p:nvSpPr>
        <p:spPr>
          <a:xfrm>
            <a:off x="217076" y="90905"/>
            <a:ext cx="6423848" cy="369332"/>
          </a:xfrm>
          <a:prstGeom prst="rect">
            <a:avLst/>
          </a:prstGeom>
          <a:noFill/>
        </p:spPr>
        <p:txBody>
          <a:bodyPr wrap="square" lIns="0" tIns="0" rIns="0" bIns="0" rtlCol="0">
            <a:spAutoFit/>
          </a:bodyPr>
          <a:lstStyle/>
          <a:p>
            <a:pPr>
              <a:defRPr/>
            </a:pPr>
            <a:r>
              <a:rPr lang="en-US" sz="2400" b="1" dirty="0">
                <a:solidFill>
                  <a:srgbClr val="E20074"/>
                </a:solidFill>
                <a:latin typeface="TeleGrotesk Next Ultra"/>
                <a:cs typeface="Arial" pitchFamily="34" charset="0"/>
              </a:rPr>
              <a:t>EARN, KEEP &amp; REBUILD TRUST</a:t>
            </a:r>
          </a:p>
        </p:txBody>
      </p:sp>
      <p:graphicFrame>
        <p:nvGraphicFramePr>
          <p:cNvPr id="5" name="Table 6">
            <a:extLst>
              <a:ext uri="{FF2B5EF4-FFF2-40B4-BE49-F238E27FC236}">
                <a16:creationId xmlns:a16="http://schemas.microsoft.com/office/drawing/2014/main" id="{E5F7BD99-D926-490F-8986-2901185C4733}"/>
              </a:ext>
            </a:extLst>
          </p:cNvPr>
          <p:cNvGraphicFramePr>
            <a:graphicFrameLocks noGrp="1"/>
          </p:cNvGraphicFramePr>
          <p:nvPr>
            <p:extLst>
              <p:ext uri="{D42A27DB-BD31-4B8C-83A1-F6EECF244321}">
                <p14:modId xmlns:p14="http://schemas.microsoft.com/office/powerpoint/2010/main" val="3358218041"/>
              </p:ext>
            </p:extLst>
          </p:nvPr>
        </p:nvGraphicFramePr>
        <p:xfrm>
          <a:off x="400050" y="932159"/>
          <a:ext cx="5959187" cy="7886864"/>
        </p:xfrm>
        <a:graphic>
          <a:graphicData uri="http://schemas.openxmlformats.org/drawingml/2006/table">
            <a:tbl>
              <a:tblPr firstRow="1" bandRow="1">
                <a:tableStyleId>{5940675A-B579-460E-94D1-54222C63F5DA}</a:tableStyleId>
              </a:tblPr>
              <a:tblGrid>
                <a:gridCol w="1302636">
                  <a:extLst>
                    <a:ext uri="{9D8B030D-6E8A-4147-A177-3AD203B41FA5}">
                      <a16:colId xmlns:a16="http://schemas.microsoft.com/office/drawing/2014/main" val="1938365145"/>
                    </a:ext>
                  </a:extLst>
                </a:gridCol>
                <a:gridCol w="4656551">
                  <a:extLst>
                    <a:ext uri="{9D8B030D-6E8A-4147-A177-3AD203B41FA5}">
                      <a16:colId xmlns:a16="http://schemas.microsoft.com/office/drawing/2014/main" val="3112442988"/>
                    </a:ext>
                  </a:extLst>
                </a:gridCol>
              </a:tblGrid>
              <a:tr h="479706">
                <a:tc>
                  <a:txBody>
                    <a:bodyPr/>
                    <a:lstStyle/>
                    <a:p>
                      <a:r>
                        <a:rPr lang="en-US" sz="1400" dirty="0">
                          <a:latin typeface="TeleGrotesk Next Ultra" pitchFamily="2" charset="0"/>
                          <a:ea typeface="TeleGrotesk Next Ultra" pitchFamily="2" charset="0"/>
                          <a:cs typeface="TeleGrotesk Next Ultra" pitchFamily="2" charset="0"/>
                        </a:rPr>
                        <a:t>PURPOSE:</a:t>
                      </a:r>
                    </a:p>
                  </a:txBody>
                  <a:tcP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r>
                        <a:rPr lang="en-US" sz="1200" dirty="0">
                          <a:latin typeface="TeleGrotesk Next" pitchFamily="2" charset="0"/>
                          <a:ea typeface="TeleGrotesk Next" pitchFamily="2" charset="0"/>
                          <a:cs typeface="TeleGrotesk Next" pitchFamily="2" charset="0"/>
                        </a:rPr>
                        <a:t>To create a team agreement on what your culture will be as a virtual team. </a:t>
                      </a:r>
                    </a:p>
                  </a:txBody>
                  <a:tcP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4216550"/>
                  </a:ext>
                </a:extLst>
              </a:tr>
              <a:tr h="178780">
                <a:tc>
                  <a:txBody>
                    <a:bodyPr/>
                    <a:lstStyle/>
                    <a:p>
                      <a:r>
                        <a:rPr lang="en-US" sz="1400" dirty="0">
                          <a:latin typeface="TeleGrotesk Next Ultra" pitchFamily="2" charset="0"/>
                          <a:ea typeface="TeleGrotesk Next Ultra" pitchFamily="2" charset="0"/>
                          <a:cs typeface="TeleGrotesk Next Ultra" pitchFamily="2" charset="0"/>
                        </a:rPr>
                        <a:t>AUDIENCE:</a:t>
                      </a: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200" dirty="0">
                          <a:latin typeface="TeleGrotesk Next" pitchFamily="2" charset="0"/>
                          <a:ea typeface="TeleGrotesk Next" pitchFamily="2" charset="0"/>
                          <a:cs typeface="TeleGrotesk Next" pitchFamily="2" charset="0"/>
                        </a:rPr>
                        <a:t>Your team</a:t>
                      </a:r>
                    </a:p>
                    <a:p>
                      <a:endParaRPr lang="en-US" sz="1600" dirty="0">
                        <a:latin typeface="TeleGrotesk Next" pitchFamily="2" charset="0"/>
                        <a:ea typeface="TeleGrotesk Next" pitchFamily="2" charset="0"/>
                        <a:cs typeface="TeleGrotesk Next" pitchFamily="2" charset="0"/>
                      </a:endParaRP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3715734"/>
                  </a:ext>
                </a:extLst>
              </a:tr>
              <a:tr h="370840">
                <a:tc>
                  <a:txBody>
                    <a:bodyPr/>
                    <a:lstStyle/>
                    <a:p>
                      <a:r>
                        <a:rPr lang="en-US" sz="1400" dirty="0">
                          <a:latin typeface="TeleGrotesk Next Ultra" pitchFamily="2" charset="0"/>
                          <a:ea typeface="TeleGrotesk Next Ultra" pitchFamily="2" charset="0"/>
                          <a:cs typeface="TeleGrotesk Next Ultra" pitchFamily="2" charset="0"/>
                        </a:rPr>
                        <a:t>THINGS TO CONSIDER</a:t>
                      </a:r>
                    </a:p>
                    <a:p>
                      <a:endParaRPr lang="en-US" sz="14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Think about your team being virtual and how this effects them.</a:t>
                      </a:r>
                    </a:p>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Think about what virtual tools you will use to complete the activity.</a:t>
                      </a:r>
                    </a:p>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Think about how you will ensure you gain everyone’s input and buy in on the team agreement.</a:t>
                      </a:r>
                    </a:p>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Make time for this activity in an upcoming team meeting.</a:t>
                      </a:r>
                    </a:p>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Does your team have a consistent cadence for meetings? Is it working? </a:t>
                      </a: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47285092"/>
                  </a:ext>
                </a:extLst>
              </a:tr>
              <a:tr h="244358">
                <a:tc>
                  <a:txBody>
                    <a:bodyPr/>
                    <a:lstStyle/>
                    <a:p>
                      <a:endParaRPr lang="en-US" sz="9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6581173"/>
                  </a:ext>
                </a:extLst>
              </a:tr>
              <a:tr h="298653">
                <a:tc gridSpan="2">
                  <a:txBody>
                    <a:bodyPr/>
                    <a:lstStyle/>
                    <a:p>
                      <a:r>
                        <a:rPr lang="en-US" sz="1400" dirty="0">
                          <a:latin typeface="TeleGrotesk Next Ultra" pitchFamily="2" charset="0"/>
                          <a:ea typeface="TeleGrotesk Next Ultra" pitchFamily="2" charset="0"/>
                          <a:cs typeface="TeleGrotesk Next Ultra" pitchFamily="2" charset="0"/>
                        </a:rPr>
                        <a:t>ACTIVITY STEPS: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8141727"/>
                  </a:ext>
                </a:extLst>
              </a:tr>
              <a:tr h="179735">
                <a:tc gridSpan="2">
                  <a:txBody>
                    <a:bodyPr/>
                    <a:lstStyle/>
                    <a:p>
                      <a:pPr marL="342900" indent="-342900">
                        <a:buFont typeface="+mj-lt"/>
                        <a:buAutoNum type="arabicPeriod"/>
                      </a:pPr>
                      <a:r>
                        <a:rPr lang="en-US" sz="1200" dirty="0">
                          <a:latin typeface="TeleGrotesk Next" pitchFamily="2" charset="0"/>
                          <a:ea typeface="TeleGrotesk Next" pitchFamily="2" charset="0"/>
                          <a:cs typeface="TeleGrotesk Next" pitchFamily="2" charset="0"/>
                        </a:rPr>
                        <a:t>Introduce the purpose of this activity to the team, explaining that working virtually creates obstacles for the team’s culture and to overcome these obstacles you will be creating an agreement as a team on what your culture will be as a virtual team. </a:t>
                      </a:r>
                    </a:p>
                    <a:p>
                      <a:pPr marL="342900" indent="-342900">
                        <a:buFont typeface="+mj-lt"/>
                        <a:buAutoNum type="arabicPeriod"/>
                      </a:pPr>
                      <a:r>
                        <a:rPr lang="en-US" sz="1200" dirty="0">
                          <a:latin typeface="TeleGrotesk Next" pitchFamily="2" charset="0"/>
                          <a:ea typeface="TeleGrotesk Next" pitchFamily="2" charset="0"/>
                          <a:cs typeface="TeleGrotesk Next" pitchFamily="2" charset="0"/>
                        </a:rPr>
                        <a:t>Ask each team member to share what they want the team’s culture to be and what are their non-negotiables. </a:t>
                      </a:r>
                    </a:p>
                    <a:p>
                      <a:pPr marL="342900" indent="-342900">
                        <a:buFont typeface="+mj-lt"/>
                        <a:buAutoNum type="arabicPeriod"/>
                      </a:pPr>
                      <a:r>
                        <a:rPr lang="en-US" sz="1200" dirty="0">
                          <a:latin typeface="TeleGrotesk Next" pitchFamily="2" charset="0"/>
                          <a:ea typeface="TeleGrotesk Next" pitchFamily="2" charset="0"/>
                          <a:cs typeface="TeleGrotesk Next" pitchFamily="2" charset="0"/>
                        </a:rPr>
                        <a:t>Long list your team’s responses where everyone can see them. Keep this information for future planning.</a:t>
                      </a:r>
                    </a:p>
                    <a:p>
                      <a:pPr marL="342900" indent="-342900">
                        <a:buFont typeface="+mj-lt"/>
                        <a:buAutoNum type="arabicPeriod"/>
                      </a:pPr>
                      <a:r>
                        <a:rPr lang="en-US" sz="1200" dirty="0">
                          <a:latin typeface="TeleGrotesk Next" pitchFamily="2" charset="0"/>
                          <a:ea typeface="TeleGrotesk Next" pitchFamily="2" charset="0"/>
                          <a:cs typeface="TeleGrotesk Next" pitchFamily="2" charset="0"/>
                        </a:rPr>
                        <a:t>As a team, land on an agreement of what you want the culture to be. Don’t feel limited to selecting one thing from the long list, tie and fit your teams needs in a concise fashion. </a:t>
                      </a:r>
                    </a:p>
                    <a:p>
                      <a:pPr marL="342900" indent="-342900">
                        <a:buFont typeface="+mj-lt"/>
                        <a:buAutoNum type="arabicPeriod"/>
                      </a:pPr>
                      <a:r>
                        <a:rPr lang="en-US" sz="1200" dirty="0">
                          <a:latin typeface="TeleGrotesk Next" pitchFamily="2" charset="0"/>
                          <a:ea typeface="TeleGrotesk Next" pitchFamily="2" charset="0"/>
                          <a:cs typeface="TeleGrotesk Next" pitchFamily="2" charset="0"/>
                        </a:rPr>
                        <a:t>Commit to the culture agreement and gain everyone’s commitment to it. </a:t>
                      </a:r>
                    </a:p>
                    <a:p>
                      <a:endParaRPr lang="en-US" sz="12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7523105"/>
                  </a:ext>
                </a:extLst>
              </a:tr>
              <a:tr h="213442">
                <a:tc gridSpan="2">
                  <a:txBody>
                    <a:bodyPr/>
                    <a:lstStyle/>
                    <a:p>
                      <a:endParaRPr lang="en-US" sz="12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958597878"/>
                  </a:ext>
                </a:extLst>
              </a:tr>
              <a:tr h="200198">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eleGrotesk Next Ultra" pitchFamily="2" charset="0"/>
                          <a:ea typeface="TeleGrotesk Next Ultra" pitchFamily="2" charset="0"/>
                          <a:cs typeface="TeleGrotesk Next Ultra" pitchFamily="2" charset="0"/>
                        </a:rPr>
                        <a:t>AFTER ACTIVITY:</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3426866132"/>
                  </a:ext>
                </a:extLst>
              </a:tr>
              <a:tr h="370840">
                <a:tc gridSpan="2">
                  <a:txBody>
                    <a:bodyPr/>
                    <a:lstStyle/>
                    <a:p>
                      <a:pPr marL="285750" indent="-285750">
                        <a:buFont typeface="Arial" panose="020B0604020202020204" pitchFamily="34" charset="0"/>
                        <a:buChar char="•"/>
                      </a:pPr>
                      <a:r>
                        <a:rPr lang="en-US" sz="1200" dirty="0">
                          <a:solidFill>
                            <a:srgbClr val="000000"/>
                          </a:solidFill>
                          <a:latin typeface="TeleGrotesk Next" pitchFamily="2" charset="0"/>
                        </a:rPr>
                        <a:t>Summarize your team agreement. For example: In order to create the best virtual culture for our team, we have made an agreement to ______, ____ and _____.  </a:t>
                      </a:r>
                    </a:p>
                    <a:p>
                      <a:pPr marL="285750" indent="-285750">
                        <a:buFont typeface="Arial" panose="020B0604020202020204" pitchFamily="34" charset="0"/>
                        <a:buChar char="•"/>
                      </a:pPr>
                      <a:r>
                        <a:rPr lang="en-US" sz="1200" dirty="0">
                          <a:solidFill>
                            <a:srgbClr val="000000"/>
                          </a:solidFill>
                          <a:latin typeface="TeleGrotesk Next" pitchFamily="2" charset="0"/>
                        </a:rPr>
                        <a:t>Once you know the obstacles, you know what to look for.  Keep this in mind and watch for them.  </a:t>
                      </a:r>
                    </a:p>
                    <a:p>
                      <a:pPr marL="285750" indent="-285750">
                        <a:buFont typeface="Arial" panose="020B0604020202020204" pitchFamily="34" charset="0"/>
                        <a:buChar char="•"/>
                      </a:pPr>
                      <a:r>
                        <a:rPr lang="en-US" sz="1200" dirty="0">
                          <a:solidFill>
                            <a:srgbClr val="000000"/>
                          </a:solidFill>
                          <a:latin typeface="TeleGrotesk Next" pitchFamily="2" charset="0"/>
                        </a:rPr>
                        <a:t>Consider what you can do to live this agreement.</a:t>
                      </a:r>
                    </a:p>
                    <a:p>
                      <a:pPr marL="285750" indent="-285750">
                        <a:buFont typeface="Arial" panose="020B0604020202020204" pitchFamily="34" charset="0"/>
                        <a:buChar char="•"/>
                      </a:pPr>
                      <a:r>
                        <a:rPr lang="en-US" sz="1200" dirty="0">
                          <a:solidFill>
                            <a:srgbClr val="000000"/>
                          </a:solidFill>
                          <a:latin typeface="TeleGrotesk Next" pitchFamily="2" charset="0"/>
                        </a:rPr>
                        <a:t>Communicate your findings to your Manager and determine ways to overcome these obstacles. </a:t>
                      </a:r>
                    </a:p>
                    <a:p>
                      <a:pPr marL="285750" indent="-285750">
                        <a:buFont typeface="Arial" panose="020B0604020202020204" pitchFamily="34" charset="0"/>
                        <a:buChar char="•"/>
                      </a:pPr>
                      <a:r>
                        <a:rPr lang="en-US" sz="1200" dirty="0">
                          <a:solidFill>
                            <a:srgbClr val="000000"/>
                          </a:solidFill>
                          <a:latin typeface="TeleGrotesk Next" pitchFamily="2" charset="0"/>
                        </a:rPr>
                        <a:t>Follow up with your team to check how they feel the agreement is going and how it has impacted the team’s culture. </a:t>
                      </a:r>
                    </a:p>
                    <a:p>
                      <a:pPr marL="285750" indent="-285750">
                        <a:buFont typeface="Arial" panose="020B0604020202020204" pitchFamily="34" charset="0"/>
                        <a:buChar char="•"/>
                      </a:pPr>
                      <a:r>
                        <a:rPr lang="en-US" sz="1200" dirty="0">
                          <a:solidFill>
                            <a:srgbClr val="000000"/>
                          </a:solidFill>
                          <a:latin typeface="TeleGrotesk Next" pitchFamily="2" charset="0"/>
                        </a:rPr>
                        <a:t>Recognize team members for living the culture agreement and come up with other ways to reinforce and keep the agreement alive. </a:t>
                      </a:r>
                    </a:p>
                    <a:p>
                      <a:pPr marL="285750" indent="-285750">
                        <a:buFont typeface="Arial" panose="020B0604020202020204" pitchFamily="34" charset="0"/>
                        <a:buChar char="•"/>
                      </a:pPr>
                      <a:r>
                        <a:rPr lang="en-US" sz="1200" dirty="0">
                          <a:solidFill>
                            <a:srgbClr val="000000"/>
                          </a:solidFill>
                          <a:latin typeface="TeleGrotesk Next" pitchFamily="2" charset="0"/>
                        </a:rPr>
                        <a:t>Think of creative ways to post your agreement virtually so the team has a constant reminder. This could be through the Slack Chat, an addition to your signature, etc.   </a:t>
                      </a:r>
                      <a:endParaRPr lang="en-US" sz="1100" dirty="0">
                        <a:solidFill>
                          <a:srgbClr val="000000"/>
                        </a:solidFill>
                        <a:latin typeface="TeleGrotesk Next" pitchFamily="2"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362476978"/>
                  </a:ext>
                </a:extLst>
              </a:tr>
            </a:tbl>
          </a:graphicData>
        </a:graphic>
      </p:graphicFrame>
      <p:pic>
        <p:nvPicPr>
          <p:cNvPr id="11" name="Picture 10" descr="A close up of a logo&#10;&#10;Description automatically generated">
            <a:extLst>
              <a:ext uri="{FF2B5EF4-FFF2-40B4-BE49-F238E27FC236}">
                <a16:creationId xmlns:a16="http://schemas.microsoft.com/office/drawing/2014/main" id="{B72525D9-DC27-46B0-8E54-FC9B47A44B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
        <p:nvSpPr>
          <p:cNvPr id="12" name="Rectangle: Rounded Corners 11">
            <a:extLst>
              <a:ext uri="{FF2B5EF4-FFF2-40B4-BE49-F238E27FC236}">
                <a16:creationId xmlns:a16="http://schemas.microsoft.com/office/drawing/2014/main" id="{5BA1A566-F30B-4A88-84FB-592108775217}"/>
              </a:ext>
            </a:extLst>
          </p:cNvPr>
          <p:cNvSpPr/>
          <p:nvPr/>
        </p:nvSpPr>
        <p:spPr>
          <a:xfrm>
            <a:off x="6539696" y="578734"/>
            <a:ext cx="318304" cy="1504709"/>
          </a:xfrm>
          <a:prstGeom prst="roundRect">
            <a:avLst/>
          </a:prstGeom>
          <a:solidFill>
            <a:srgbClr val="E2007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a:latin typeface="TeleGrotesk Next Ultra" pitchFamily="2" charset="0"/>
                <a:ea typeface="TeleGrotesk Next Ultra" pitchFamily="2" charset="0"/>
                <a:cs typeface="TeleGrotesk Next Ultra" pitchFamily="2" charset="0"/>
              </a:rPr>
              <a:t>TRUST</a:t>
            </a:r>
          </a:p>
        </p:txBody>
      </p:sp>
    </p:spTree>
    <p:custDataLst>
      <p:tags r:id="rId1"/>
    </p:custDataLst>
    <p:extLst>
      <p:ext uri="{BB962C8B-B14F-4D97-AF65-F5344CB8AC3E}">
        <p14:creationId xmlns:p14="http://schemas.microsoft.com/office/powerpoint/2010/main" val="1255184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377549"/>
            <a:ext cx="6423848" cy="492443"/>
          </a:xfrm>
          <a:prstGeom prst="rect">
            <a:avLst/>
          </a:prstGeom>
          <a:noFill/>
        </p:spPr>
        <p:txBody>
          <a:bodyPr wrap="square" lIns="0" tIns="0" rIns="0" bIns="0" rtlCol="0">
            <a:spAutoFit/>
          </a:bodyPr>
          <a:lstStyle/>
          <a:p>
            <a:pPr>
              <a:defRPr/>
            </a:pPr>
            <a:r>
              <a:rPr kumimoji="0" lang="en-US" sz="3200" b="1" i="0" u="none" strike="noStrike" kern="1200" cap="none" spc="0" normalizeH="0" baseline="0" noProof="0" dirty="0">
                <a:ln>
                  <a:noFill/>
                </a:ln>
                <a:effectLst/>
                <a:uLnTx/>
                <a:uFillTx/>
                <a:latin typeface="TeleGrotesk Next Ultra"/>
                <a:cs typeface="Arial" pitchFamily="34" charset="0"/>
              </a:rPr>
              <a:t>BEST PRACTICES</a:t>
            </a:r>
          </a:p>
        </p:txBody>
      </p:sp>
      <p:sp>
        <p:nvSpPr>
          <p:cNvPr id="4" name="TextBox 3">
            <a:extLst>
              <a:ext uri="{FF2B5EF4-FFF2-40B4-BE49-F238E27FC236}">
                <a16:creationId xmlns:a16="http://schemas.microsoft.com/office/drawing/2014/main" id="{58AFEEF5-7E33-4AA9-9690-CF538EEF5FFB}"/>
              </a:ext>
            </a:extLst>
          </p:cNvPr>
          <p:cNvSpPr txBox="1"/>
          <p:nvPr/>
        </p:nvSpPr>
        <p:spPr>
          <a:xfrm>
            <a:off x="217076" y="90905"/>
            <a:ext cx="6423848" cy="369332"/>
          </a:xfrm>
          <a:prstGeom prst="rect">
            <a:avLst/>
          </a:prstGeom>
          <a:noFill/>
        </p:spPr>
        <p:txBody>
          <a:bodyPr wrap="square" lIns="0" tIns="0" rIns="0" bIns="0" rtlCol="0">
            <a:spAutoFit/>
          </a:bodyPr>
          <a:lstStyle/>
          <a:p>
            <a:pPr>
              <a:defRPr/>
            </a:pPr>
            <a:r>
              <a:rPr lang="en-US" sz="2400" b="1" dirty="0">
                <a:solidFill>
                  <a:srgbClr val="E20074"/>
                </a:solidFill>
                <a:latin typeface="TeleGrotesk Next Ultra"/>
                <a:cs typeface="Arial" pitchFamily="34" charset="0"/>
              </a:rPr>
              <a:t>EARN, KEEP, &amp; REBUILD TRUST</a:t>
            </a:r>
          </a:p>
        </p:txBody>
      </p:sp>
      <p:graphicFrame>
        <p:nvGraphicFramePr>
          <p:cNvPr id="5" name="Table 6">
            <a:extLst>
              <a:ext uri="{FF2B5EF4-FFF2-40B4-BE49-F238E27FC236}">
                <a16:creationId xmlns:a16="http://schemas.microsoft.com/office/drawing/2014/main" id="{E5F7BD99-D926-490F-8986-2901185C4733}"/>
              </a:ext>
            </a:extLst>
          </p:cNvPr>
          <p:cNvGraphicFramePr>
            <a:graphicFrameLocks noGrp="1"/>
          </p:cNvGraphicFramePr>
          <p:nvPr>
            <p:extLst>
              <p:ext uri="{D42A27DB-BD31-4B8C-83A1-F6EECF244321}">
                <p14:modId xmlns:p14="http://schemas.microsoft.com/office/powerpoint/2010/main" val="1087532724"/>
              </p:ext>
            </p:extLst>
          </p:nvPr>
        </p:nvGraphicFramePr>
        <p:xfrm>
          <a:off x="358487" y="838642"/>
          <a:ext cx="6073486" cy="7896506"/>
        </p:xfrm>
        <a:graphic>
          <a:graphicData uri="http://schemas.openxmlformats.org/drawingml/2006/table">
            <a:tbl>
              <a:tblPr firstRow="1" bandRow="1">
                <a:tableStyleId>{5940675A-B579-460E-94D1-54222C63F5DA}</a:tableStyleId>
              </a:tblPr>
              <a:tblGrid>
                <a:gridCol w="1327621">
                  <a:extLst>
                    <a:ext uri="{9D8B030D-6E8A-4147-A177-3AD203B41FA5}">
                      <a16:colId xmlns:a16="http://schemas.microsoft.com/office/drawing/2014/main" val="1938365145"/>
                    </a:ext>
                  </a:extLst>
                </a:gridCol>
                <a:gridCol w="4745865">
                  <a:extLst>
                    <a:ext uri="{9D8B030D-6E8A-4147-A177-3AD203B41FA5}">
                      <a16:colId xmlns:a16="http://schemas.microsoft.com/office/drawing/2014/main" val="3112442988"/>
                    </a:ext>
                  </a:extLst>
                </a:gridCol>
              </a:tblGrid>
              <a:tr h="479706">
                <a:tc>
                  <a:txBody>
                    <a:bodyPr/>
                    <a:lstStyle/>
                    <a:p>
                      <a:r>
                        <a:rPr lang="en-US" sz="1400" dirty="0">
                          <a:latin typeface="TeleGrotesk Next Ultra" pitchFamily="2" charset="0"/>
                          <a:ea typeface="TeleGrotesk Next Ultra" pitchFamily="2" charset="0"/>
                          <a:cs typeface="TeleGrotesk Next Ultra" pitchFamily="2" charset="0"/>
                        </a:rPr>
                        <a:t>PURPOSE:</a:t>
                      </a:r>
                    </a:p>
                  </a:txBody>
                  <a:tcP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r>
                        <a:rPr lang="en-US" sz="1200" dirty="0">
                          <a:latin typeface="TeleGrotesk Next" pitchFamily="2" charset="0"/>
                          <a:ea typeface="TeleGrotesk Next" pitchFamily="2" charset="0"/>
                          <a:cs typeface="TeleGrotesk Next" pitchFamily="2" charset="0"/>
                        </a:rPr>
                        <a:t>To discover challenges virtual teams face in building and keeping trust and ways to create stronger trust amongst a virtual team. </a:t>
                      </a:r>
                    </a:p>
                  </a:txBody>
                  <a:tcP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4216550"/>
                  </a:ext>
                </a:extLst>
              </a:tr>
              <a:tr h="370840">
                <a:tc>
                  <a:txBody>
                    <a:bodyPr/>
                    <a:lstStyle/>
                    <a:p>
                      <a:r>
                        <a:rPr lang="en-US" sz="1400" dirty="0">
                          <a:latin typeface="TeleGrotesk Next Ultra" pitchFamily="2" charset="0"/>
                          <a:ea typeface="TeleGrotesk Next Ultra" pitchFamily="2" charset="0"/>
                          <a:cs typeface="TeleGrotesk Next Ultra" pitchFamily="2" charset="0"/>
                        </a:rPr>
                        <a:t>AUDIENCE:</a:t>
                      </a: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1200" dirty="0">
                          <a:latin typeface="TeleGrotesk Next" pitchFamily="2" charset="0"/>
                          <a:ea typeface="TeleGrotesk Next" pitchFamily="2" charset="0"/>
                          <a:cs typeface="TeleGrotesk Next" pitchFamily="2" charset="0"/>
                        </a:rPr>
                        <a:t>Leaders that are succeeding in a virtual environment.</a:t>
                      </a:r>
                    </a:p>
                    <a:p>
                      <a:endParaRPr lang="en-US" sz="1600" dirty="0">
                        <a:latin typeface="TeleGrotesk Next" pitchFamily="2" charset="0"/>
                        <a:ea typeface="TeleGrotesk Next" pitchFamily="2" charset="0"/>
                        <a:cs typeface="TeleGrotesk Next" pitchFamily="2" charset="0"/>
                      </a:endParaRP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3715734"/>
                  </a:ext>
                </a:extLst>
              </a:tr>
              <a:tr h="370840">
                <a:tc>
                  <a:txBody>
                    <a:bodyPr/>
                    <a:lstStyle/>
                    <a:p>
                      <a:r>
                        <a:rPr lang="en-US" sz="1400" dirty="0">
                          <a:latin typeface="TeleGrotesk Next Ultra" pitchFamily="2" charset="0"/>
                          <a:ea typeface="TeleGrotesk Next Ultra" pitchFamily="2" charset="0"/>
                          <a:cs typeface="TeleGrotesk Next Ultra" pitchFamily="2" charset="0"/>
                        </a:rPr>
                        <a:t>THINGS TO CONSIDER</a:t>
                      </a:r>
                    </a:p>
                    <a:p>
                      <a:endParaRPr lang="en-US" sz="14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Think about teams that have always primarily worked virtually and possible leaders you could connect with.</a:t>
                      </a:r>
                    </a:p>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Think about your peer leaders who have seen success since going virtual. </a:t>
                      </a:r>
                    </a:p>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Think about their geographic distribution. </a:t>
                      </a:r>
                    </a:p>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Think through what you already know about your team’s needs and consider possible additional questions you may have for strong virtual leaders. </a:t>
                      </a:r>
                    </a:p>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As yourself: Do my peers and team members trust me? Think through why or why not. </a:t>
                      </a: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47285092"/>
                  </a:ext>
                </a:extLst>
              </a:tr>
              <a:tr h="0">
                <a:tc>
                  <a:txBody>
                    <a:bodyPr/>
                    <a:lstStyle/>
                    <a:p>
                      <a:endParaRPr lang="en-US" sz="14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6581173"/>
                  </a:ext>
                </a:extLst>
              </a:tr>
              <a:tr h="370840">
                <a:tc gridSpan="2">
                  <a:txBody>
                    <a:bodyPr/>
                    <a:lstStyle/>
                    <a:p>
                      <a:r>
                        <a:rPr lang="en-US" sz="1400" dirty="0">
                          <a:latin typeface="TeleGrotesk Next Ultra" pitchFamily="2" charset="0"/>
                          <a:ea typeface="TeleGrotesk Next Ultra" pitchFamily="2" charset="0"/>
                          <a:cs typeface="TeleGrotesk Next Ultra" pitchFamily="2" charset="0"/>
                        </a:rPr>
                        <a:t>ACTIVITY STEPS: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8141727"/>
                  </a:ext>
                </a:extLst>
              </a:tr>
              <a:tr h="370840">
                <a:tc gridSpan="2">
                  <a:txBody>
                    <a:bodyPr/>
                    <a:lstStyle/>
                    <a:p>
                      <a:pPr marL="228600" indent="-228600">
                        <a:buFont typeface="+mj-lt"/>
                        <a:buAutoNum type="arabicPeriod"/>
                      </a:pPr>
                      <a:r>
                        <a:rPr lang="en-US" sz="1200" dirty="0">
                          <a:latin typeface="TeleGrotesk Next" pitchFamily="2" charset="0"/>
                          <a:ea typeface="TeleGrotesk Next" pitchFamily="2" charset="0"/>
                          <a:cs typeface="TeleGrotesk Next" pitchFamily="2" charset="0"/>
                        </a:rPr>
                        <a:t>Select leaders from different teams that you want to reach out to. </a:t>
                      </a:r>
                    </a:p>
                    <a:p>
                      <a:pPr marL="228600" indent="-228600">
                        <a:buFont typeface="+mj-lt"/>
                        <a:buAutoNum type="arabicPeriod"/>
                      </a:pPr>
                      <a:r>
                        <a:rPr lang="en-US" sz="1200" dirty="0">
                          <a:latin typeface="TeleGrotesk Next" pitchFamily="2" charset="0"/>
                          <a:ea typeface="TeleGrotesk Next" pitchFamily="2" charset="0"/>
                          <a:cs typeface="TeleGrotesk Next" pitchFamily="2" charset="0"/>
                        </a:rPr>
                        <a:t>Connect with those leaders to set up a meeting time, explaining the purpose of your meeting.  </a:t>
                      </a:r>
                    </a:p>
                    <a:p>
                      <a:pPr marL="228600" indent="-228600">
                        <a:buFont typeface="+mj-lt"/>
                        <a:buAutoNum type="arabicPeriod"/>
                      </a:pPr>
                      <a:r>
                        <a:rPr lang="en-US" sz="1200" dirty="0">
                          <a:latin typeface="TeleGrotesk Next" pitchFamily="2" charset="0"/>
                          <a:ea typeface="TeleGrotesk Next" pitchFamily="2" charset="0"/>
                          <a:cs typeface="TeleGrotesk Next" pitchFamily="2" charset="0"/>
                        </a:rPr>
                        <a:t>Think of what questions you may ask in order to gain the following results:</a:t>
                      </a:r>
                    </a:p>
                    <a:p>
                      <a:pPr marL="228600" indent="-228600">
                        <a:buFont typeface="+mj-lt"/>
                        <a:buAutoNum type="arabicPeriod"/>
                      </a:pPr>
                      <a:r>
                        <a:rPr lang="en-US" sz="1200" dirty="0">
                          <a:latin typeface="TeleGrotesk Next" pitchFamily="2" charset="0"/>
                          <a:ea typeface="TeleGrotesk Next" pitchFamily="2" charset="0"/>
                          <a:cs typeface="TeleGrotesk Next" pitchFamily="2" charset="0"/>
                        </a:rPr>
                        <a:t>Two ways you had not considered utilizing to create a stronger trust amongst every member of your virtual team.</a:t>
                      </a:r>
                    </a:p>
                    <a:p>
                      <a:pPr marL="228600" indent="-228600">
                        <a:buFont typeface="+mj-lt"/>
                        <a:buAutoNum type="arabicPeriod"/>
                      </a:pPr>
                      <a:r>
                        <a:rPr lang="en-US" sz="1200" dirty="0">
                          <a:latin typeface="TeleGrotesk Next" pitchFamily="2" charset="0"/>
                          <a:ea typeface="TeleGrotesk Next" pitchFamily="2" charset="0"/>
                          <a:cs typeface="TeleGrotesk Next" pitchFamily="2" charset="0"/>
                        </a:rPr>
                        <a:t>Two challenges you had not previously considered that virtual teams face in building and keeping trust.  How can these be overcome?</a:t>
                      </a:r>
                    </a:p>
                    <a:p>
                      <a:pPr marL="228600" indent="-228600">
                        <a:buFont typeface="+mj-lt"/>
                        <a:buAutoNum type="arabicPeriod"/>
                      </a:pPr>
                      <a:r>
                        <a:rPr lang="en-US" sz="1200" dirty="0">
                          <a:latin typeface="TeleGrotesk Next" pitchFamily="2" charset="0"/>
                          <a:ea typeface="TeleGrotesk Next" pitchFamily="2" charset="0"/>
                          <a:cs typeface="TeleGrotesk Next" pitchFamily="2" charset="0"/>
                        </a:rPr>
                        <a:t>Meet with each person individually. </a:t>
                      </a:r>
                    </a:p>
                    <a:p>
                      <a:pPr marL="228600" indent="-228600">
                        <a:buFont typeface="+mj-lt"/>
                        <a:buAutoNum type="arabicPeriod"/>
                      </a:pPr>
                      <a:r>
                        <a:rPr lang="en-US" sz="1200" dirty="0">
                          <a:latin typeface="TeleGrotesk Next" pitchFamily="2" charset="0"/>
                          <a:ea typeface="TeleGrotesk Next" pitchFamily="2" charset="0"/>
                          <a:cs typeface="TeleGrotesk Next" pitchFamily="2" charset="0"/>
                        </a:rPr>
                        <a:t>Remind them the purpose of your meeting with them and begin your discovery conversation. </a:t>
                      </a:r>
                    </a:p>
                    <a:p>
                      <a:pPr marL="228600" indent="-228600">
                        <a:buFont typeface="+mj-lt"/>
                        <a:buAutoNum type="arabicPeriod"/>
                      </a:pPr>
                      <a:r>
                        <a:rPr lang="en-US" sz="1200" dirty="0">
                          <a:latin typeface="TeleGrotesk Next" pitchFamily="2" charset="0"/>
                          <a:ea typeface="TeleGrotesk Next" pitchFamily="2" charset="0"/>
                          <a:cs typeface="TeleGrotesk Next" pitchFamily="2" charset="0"/>
                        </a:rPr>
                        <a:t>Record the information you gain from these meetings. </a:t>
                      </a:r>
                    </a:p>
                    <a:p>
                      <a:endParaRPr lang="en-US" sz="12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7523105"/>
                  </a:ext>
                </a:extLst>
              </a:tr>
              <a:tr h="0">
                <a:tc gridSpan="2">
                  <a:txBody>
                    <a:bodyPr/>
                    <a:lstStyle/>
                    <a:p>
                      <a:endParaRPr lang="en-US" sz="12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958597878"/>
                  </a:ext>
                </a:extLst>
              </a:tr>
              <a:tr h="370840">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eleGrotesk Next Ultra" pitchFamily="2" charset="0"/>
                          <a:ea typeface="TeleGrotesk Next Ultra" pitchFamily="2" charset="0"/>
                          <a:cs typeface="TeleGrotesk Next Ultra" pitchFamily="2" charset="0"/>
                        </a:rPr>
                        <a:t>AFTER ACTIVITY:</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3426866132"/>
                  </a:ext>
                </a:extLst>
              </a:tr>
              <a:tr h="370840">
                <a:tc gridSpan="2">
                  <a:txBody>
                    <a:bodyPr/>
                    <a:lstStyle/>
                    <a:p>
                      <a:pPr marL="285750" indent="-285750">
                        <a:buFont typeface="Arial" panose="020B0604020202020204" pitchFamily="34" charset="0"/>
                        <a:buChar char="•"/>
                      </a:pPr>
                      <a:r>
                        <a:rPr lang="en-US" sz="1200" dirty="0">
                          <a:solidFill>
                            <a:srgbClr val="000000"/>
                          </a:solidFill>
                          <a:latin typeface="TeleGrotesk Next" pitchFamily="2" charset="0"/>
                        </a:rPr>
                        <a:t>Summarize your findings, including what was new, what was confirmed, what opened your eyes</a:t>
                      </a:r>
                      <a:r>
                        <a:rPr lang="en-US" sz="1100" dirty="0">
                          <a:solidFill>
                            <a:srgbClr val="000000"/>
                          </a:solidFill>
                          <a:latin typeface="TeleGrotesk Next" pitchFamily="2" charset="0"/>
                        </a:rPr>
                        <a:t>. </a:t>
                      </a:r>
                      <a:r>
                        <a:rPr lang="en-US" sz="1200" dirty="0">
                          <a:solidFill>
                            <a:srgbClr val="000000"/>
                          </a:solidFill>
                          <a:latin typeface="TeleGrotesk Next" pitchFamily="2" charset="0"/>
                        </a:rPr>
                        <a:t>For example: Challenges in the virtual environment I had not considered are not being able to physically see my team and how the interact and not missing the walk by rapport building opportunities. I will create icebreakers in the team chat and spend equal one on one time with all team members. </a:t>
                      </a:r>
                    </a:p>
                    <a:p>
                      <a:pPr marL="285750" lvl="0" indent="-285750">
                        <a:buFont typeface="Arial" panose="020B0604020202020204" pitchFamily="34" charset="0"/>
                        <a:buChar char="•"/>
                      </a:pPr>
                      <a:r>
                        <a:rPr lang="en-US" sz="1200" dirty="0">
                          <a:solidFill>
                            <a:srgbClr val="000000"/>
                          </a:solidFill>
                          <a:latin typeface="TeleGrotesk Next" pitchFamily="2" charset="0"/>
                        </a:rPr>
                        <a:t>Think through how you will overcome challenges and what best practices you plan to implement. </a:t>
                      </a:r>
                    </a:p>
                    <a:p>
                      <a:pPr marL="285750" indent="-285750">
                        <a:buFont typeface="Arial" panose="020B0604020202020204" pitchFamily="34" charset="0"/>
                        <a:buChar char="•"/>
                      </a:pPr>
                      <a:r>
                        <a:rPr lang="en-US" sz="1200" dirty="0">
                          <a:solidFill>
                            <a:srgbClr val="000000"/>
                          </a:solidFill>
                          <a:latin typeface="TeleGrotesk Next" pitchFamily="2" charset="0"/>
                        </a:rPr>
                        <a:t>Communicate your findings to your Manager.</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362476978"/>
                  </a:ext>
                </a:extLst>
              </a:tr>
            </a:tbl>
          </a:graphicData>
        </a:graphic>
      </p:graphicFrame>
      <p:pic>
        <p:nvPicPr>
          <p:cNvPr id="7" name="Picture 6" descr="A close up of a logo&#10;&#10;Description automatically generated">
            <a:extLst>
              <a:ext uri="{FF2B5EF4-FFF2-40B4-BE49-F238E27FC236}">
                <a16:creationId xmlns:a16="http://schemas.microsoft.com/office/drawing/2014/main" id="{9F2853B4-D236-4C0B-B897-CCE0242C35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
        <p:nvSpPr>
          <p:cNvPr id="9" name="Rectangle: Rounded Corners 8">
            <a:extLst>
              <a:ext uri="{FF2B5EF4-FFF2-40B4-BE49-F238E27FC236}">
                <a16:creationId xmlns:a16="http://schemas.microsoft.com/office/drawing/2014/main" id="{B82FBF34-B7E6-4E43-80C4-0811F00ED203}"/>
              </a:ext>
            </a:extLst>
          </p:cNvPr>
          <p:cNvSpPr/>
          <p:nvPr/>
        </p:nvSpPr>
        <p:spPr>
          <a:xfrm>
            <a:off x="6539696" y="578734"/>
            <a:ext cx="318304" cy="1504709"/>
          </a:xfrm>
          <a:prstGeom prst="roundRect">
            <a:avLst/>
          </a:prstGeom>
          <a:solidFill>
            <a:srgbClr val="E2007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a:latin typeface="TeleGrotesk Next Ultra" pitchFamily="2" charset="0"/>
                <a:ea typeface="TeleGrotesk Next Ultra" pitchFamily="2" charset="0"/>
                <a:cs typeface="TeleGrotesk Next Ultra" pitchFamily="2" charset="0"/>
              </a:rPr>
              <a:t>TRUST</a:t>
            </a:r>
          </a:p>
        </p:txBody>
      </p:sp>
    </p:spTree>
    <p:custDataLst>
      <p:tags r:id="rId1"/>
    </p:custDataLst>
    <p:extLst>
      <p:ext uri="{BB962C8B-B14F-4D97-AF65-F5344CB8AC3E}">
        <p14:creationId xmlns:p14="http://schemas.microsoft.com/office/powerpoint/2010/main" val="326198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377549"/>
            <a:ext cx="6423848" cy="492443"/>
          </a:xfrm>
          <a:prstGeom prst="rect">
            <a:avLst/>
          </a:prstGeom>
          <a:noFill/>
        </p:spPr>
        <p:txBody>
          <a:bodyPr wrap="square" lIns="0" tIns="0" rIns="0" bIns="0" rtlCol="0">
            <a:spAutoFit/>
          </a:bodyPr>
          <a:lstStyle/>
          <a:p>
            <a:pPr>
              <a:defRPr/>
            </a:pPr>
            <a:r>
              <a:rPr lang="en-US" sz="3200" b="1" dirty="0">
                <a:latin typeface="TeleGrotesk Next Ultra"/>
                <a:cs typeface="Arial" pitchFamily="34" charset="0"/>
              </a:rPr>
              <a:t>WHO YOU ARE TO OTHERS</a:t>
            </a:r>
          </a:p>
        </p:txBody>
      </p:sp>
      <p:sp>
        <p:nvSpPr>
          <p:cNvPr id="4" name="TextBox 3">
            <a:extLst>
              <a:ext uri="{FF2B5EF4-FFF2-40B4-BE49-F238E27FC236}">
                <a16:creationId xmlns:a16="http://schemas.microsoft.com/office/drawing/2014/main" id="{58AFEEF5-7E33-4AA9-9690-CF538EEF5FFB}"/>
              </a:ext>
            </a:extLst>
          </p:cNvPr>
          <p:cNvSpPr txBox="1"/>
          <p:nvPr/>
        </p:nvSpPr>
        <p:spPr>
          <a:xfrm>
            <a:off x="217076" y="90905"/>
            <a:ext cx="6423848" cy="369332"/>
          </a:xfrm>
          <a:prstGeom prst="rect">
            <a:avLst/>
          </a:prstGeom>
          <a:noFill/>
        </p:spPr>
        <p:txBody>
          <a:bodyPr wrap="square" lIns="0" tIns="0" rIns="0" bIns="0" rtlCol="0">
            <a:spAutoFit/>
          </a:bodyPr>
          <a:lstStyle/>
          <a:p>
            <a:pPr>
              <a:defRPr/>
            </a:pPr>
            <a:r>
              <a:rPr lang="en-US" sz="2400" b="1">
                <a:solidFill>
                  <a:srgbClr val="E20074"/>
                </a:solidFill>
                <a:latin typeface="TeleGrotesk Next Ultra"/>
                <a:cs typeface="Arial" pitchFamily="34" charset="0"/>
              </a:rPr>
              <a:t>CHARACTER &amp; COMPETENCE</a:t>
            </a:r>
            <a:endParaRPr lang="en-US" sz="2400" b="1" dirty="0">
              <a:solidFill>
                <a:srgbClr val="E20074"/>
              </a:solidFill>
              <a:latin typeface="TeleGrotesk Next Ultra"/>
              <a:cs typeface="Arial" pitchFamily="34" charset="0"/>
            </a:endParaRPr>
          </a:p>
        </p:txBody>
      </p:sp>
      <p:graphicFrame>
        <p:nvGraphicFramePr>
          <p:cNvPr id="5" name="Table 6">
            <a:extLst>
              <a:ext uri="{FF2B5EF4-FFF2-40B4-BE49-F238E27FC236}">
                <a16:creationId xmlns:a16="http://schemas.microsoft.com/office/drawing/2014/main" id="{E5F7BD99-D926-490F-8986-2901185C4733}"/>
              </a:ext>
            </a:extLst>
          </p:cNvPr>
          <p:cNvGraphicFramePr>
            <a:graphicFrameLocks noGrp="1"/>
          </p:cNvGraphicFramePr>
          <p:nvPr>
            <p:extLst>
              <p:ext uri="{D42A27DB-BD31-4B8C-83A1-F6EECF244321}">
                <p14:modId xmlns:p14="http://schemas.microsoft.com/office/powerpoint/2010/main" val="3783686624"/>
              </p:ext>
            </p:extLst>
          </p:nvPr>
        </p:nvGraphicFramePr>
        <p:xfrm>
          <a:off x="394853" y="869814"/>
          <a:ext cx="6109855" cy="7928515"/>
        </p:xfrm>
        <a:graphic>
          <a:graphicData uri="http://schemas.openxmlformats.org/drawingml/2006/table">
            <a:tbl>
              <a:tblPr firstRow="1" bandRow="1">
                <a:tableStyleId>{5940675A-B579-460E-94D1-54222C63F5DA}</a:tableStyleId>
              </a:tblPr>
              <a:tblGrid>
                <a:gridCol w="1335571">
                  <a:extLst>
                    <a:ext uri="{9D8B030D-6E8A-4147-A177-3AD203B41FA5}">
                      <a16:colId xmlns:a16="http://schemas.microsoft.com/office/drawing/2014/main" val="1938365145"/>
                    </a:ext>
                  </a:extLst>
                </a:gridCol>
                <a:gridCol w="4774284">
                  <a:extLst>
                    <a:ext uri="{9D8B030D-6E8A-4147-A177-3AD203B41FA5}">
                      <a16:colId xmlns:a16="http://schemas.microsoft.com/office/drawing/2014/main" val="3112442988"/>
                    </a:ext>
                  </a:extLst>
                </a:gridCol>
              </a:tblGrid>
              <a:tr h="479706">
                <a:tc>
                  <a:txBody>
                    <a:bodyPr/>
                    <a:lstStyle/>
                    <a:p>
                      <a:r>
                        <a:rPr lang="en-US" sz="1400" dirty="0">
                          <a:latin typeface="TeleGrotesk Next Ultra" pitchFamily="2" charset="0"/>
                          <a:ea typeface="TeleGrotesk Next Ultra" pitchFamily="2" charset="0"/>
                          <a:cs typeface="TeleGrotesk Next Ultra" pitchFamily="2" charset="0"/>
                        </a:rPr>
                        <a:t>PURPOSE:</a:t>
                      </a:r>
                    </a:p>
                  </a:txBody>
                  <a:tcP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Gain and understanding of what each team member needs from you in order to feel supported.  </a:t>
                      </a:r>
                    </a:p>
                    <a:p>
                      <a:endParaRPr lang="en-US" sz="1200" dirty="0">
                        <a:latin typeface="TeleGrotesk Next" pitchFamily="2" charset="0"/>
                        <a:ea typeface="TeleGrotesk Next" pitchFamily="2" charset="0"/>
                        <a:cs typeface="TeleGrotesk Next" pitchFamily="2" charset="0"/>
                      </a:endParaRPr>
                    </a:p>
                  </a:txBody>
                  <a:tcP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4216550"/>
                  </a:ext>
                </a:extLst>
              </a:tr>
              <a:tr h="370840">
                <a:tc>
                  <a:txBody>
                    <a:bodyPr/>
                    <a:lstStyle/>
                    <a:p>
                      <a:r>
                        <a:rPr lang="en-US" sz="1400" dirty="0">
                          <a:latin typeface="TeleGrotesk Next Ultra" pitchFamily="2" charset="0"/>
                          <a:ea typeface="TeleGrotesk Next Ultra" pitchFamily="2" charset="0"/>
                          <a:cs typeface="TeleGrotesk Next Ultra" pitchFamily="2" charset="0"/>
                        </a:rPr>
                        <a:t>AUDIENCE:</a:t>
                      </a: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latin typeface="TeleGrotesk Next" pitchFamily="2" charset="0"/>
                          <a:ea typeface="TeleGrotesk Next" pitchFamily="2" charset="0"/>
                          <a:cs typeface="TeleGrotesk Next" pitchFamily="2" charset="0"/>
                        </a:rPr>
                        <a:t>Each member of your team, utilizing 1x1s</a:t>
                      </a:r>
                    </a:p>
                    <a:p>
                      <a:endParaRPr lang="en-US" sz="1600" dirty="0">
                        <a:latin typeface="TeleGrotesk Next" pitchFamily="2" charset="0"/>
                        <a:ea typeface="TeleGrotesk Next" pitchFamily="2" charset="0"/>
                        <a:cs typeface="TeleGrotesk Next" pitchFamily="2" charset="0"/>
                      </a:endParaRP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3715734"/>
                  </a:ext>
                </a:extLst>
              </a:tr>
              <a:tr h="240166">
                <a:tc>
                  <a:txBody>
                    <a:bodyPr/>
                    <a:lstStyle/>
                    <a:p>
                      <a:r>
                        <a:rPr lang="en-US" sz="1400" dirty="0">
                          <a:latin typeface="TeleGrotesk Next Ultra" pitchFamily="2" charset="0"/>
                          <a:ea typeface="TeleGrotesk Next Ultra" pitchFamily="2" charset="0"/>
                          <a:cs typeface="TeleGrotesk Next Ultra" pitchFamily="2" charset="0"/>
                        </a:rPr>
                        <a:t>THINGS TO CONSIDER</a:t>
                      </a:r>
                    </a:p>
                    <a:p>
                      <a:endParaRPr lang="en-US" sz="14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about your team being virtual and how this could change the kind of support they need.</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What is the mix of tenure and knowledge on your team?</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about their geographic distribution.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about what steps you have taken to show support since moving to virtual</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What have you delegated lately?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Take time to review the “How I want to be Supported” discussion planner and consider your own responses and what they mean to you.</a:t>
                      </a: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47285092"/>
                  </a:ext>
                </a:extLst>
              </a:tr>
              <a:tr h="238571">
                <a:tc>
                  <a:txBody>
                    <a:bodyPr/>
                    <a:lstStyle/>
                    <a:p>
                      <a:endParaRPr lang="en-US" sz="14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6581173"/>
                  </a:ext>
                </a:extLst>
              </a:tr>
              <a:tr h="308515">
                <a:tc gridSpan="2">
                  <a:txBody>
                    <a:bodyPr/>
                    <a:lstStyle/>
                    <a:p>
                      <a:r>
                        <a:rPr lang="en-US" sz="1400" dirty="0">
                          <a:latin typeface="TeleGrotesk Next Ultra" pitchFamily="2" charset="0"/>
                          <a:ea typeface="TeleGrotesk Next Ultra" pitchFamily="2" charset="0"/>
                          <a:cs typeface="TeleGrotesk Next Ultra" pitchFamily="2" charset="0"/>
                        </a:rPr>
                        <a:t>ACTIVITY STEPS: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8141727"/>
                  </a:ext>
                </a:extLst>
              </a:tr>
              <a:tr h="370840">
                <a:tc gridSpan="2">
                  <a:txBody>
                    <a:bodyPr/>
                    <a:lstStyle/>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Hold one on ones with each member of your team</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Explain the purpose of this discussion and advise that you will be taking notes.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Use the </a:t>
                      </a: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hlinkClick r:id="rId3">
                            <a:extLst>
                              <a:ext uri="{A12FA001-AC4F-418D-AE19-62706E023703}">
                                <ahyp:hlinkClr xmlns:ahyp="http://schemas.microsoft.com/office/drawing/2018/hyperlinkcolor" val="tx"/>
                              </a:ext>
                            </a:extLst>
                          </a:hlinkClick>
                        </a:rPr>
                        <a:t>“How I Want to Be Supported” </a:t>
                      </a: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discussion planner to guide the discussion, filling it out for each team member during the conversation.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Save the discussion planner from each team member.</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After completing 1x1s, reflect on the findings and:</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Identify insights about each person</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Leverage this information in preparing for coaching, feedback, difficult conversations, etc.  </a:t>
                      </a:r>
                      <a:endParaRPr lang="en-US" sz="1200" dirty="0">
                        <a:latin typeface="TeleGrotesk Next" pitchFamily="2" charset="0"/>
                        <a:ea typeface="TeleGrotesk Next" pitchFamily="2" charset="0"/>
                        <a:cs typeface="TeleGrotesk Next" pitchFamily="2" charset="0"/>
                      </a:endParaRPr>
                    </a:p>
                    <a:p>
                      <a:endParaRPr lang="en-US" sz="12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7523105"/>
                  </a:ext>
                </a:extLst>
              </a:tr>
              <a:tr h="221530">
                <a:tc gridSpan="2">
                  <a:txBody>
                    <a:bodyPr/>
                    <a:lstStyle/>
                    <a:p>
                      <a:endParaRPr lang="en-US" sz="12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958597878"/>
                  </a:ext>
                </a:extLst>
              </a:tr>
              <a:tr h="291679">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eleGrotesk Next Ultra" pitchFamily="2" charset="0"/>
                          <a:ea typeface="TeleGrotesk Next Ultra" pitchFamily="2" charset="0"/>
                          <a:cs typeface="TeleGrotesk Next Ultra" pitchFamily="2" charset="0"/>
                        </a:rPr>
                        <a:t>AFTER ACTIVITY:</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3426866132"/>
                  </a:ext>
                </a:extLst>
              </a:tr>
              <a:tr h="370840">
                <a:tc gridSpan="2">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Summarize your findings, including what was new, what was confirmed, what opened your eyes. Answers could include things  such as: Realizing many team members want the same thing, being virtual requires new steps, asking your team made them feel invested in, how you can utilize this in your day to day interactions and coachings.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Communicate your findings to your Manager and how you plan to use this information.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Follow up in 1x1s to ensure team members are getting the support they need.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Go through this process with any new team members you get in the future.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Hold yourself accountable by partnering with your HR or FLDC to do a 90-day pulse check with your team through surveys or a focus group. </a:t>
                      </a:r>
                    </a:p>
                    <a:p>
                      <a:pPr marL="0" indent="0">
                        <a:buFont typeface="Arial" panose="020B0604020202020204" pitchFamily="34" charset="0"/>
                        <a:buNone/>
                      </a:pPr>
                      <a:endParaRPr lang="en-US" sz="1200" dirty="0">
                        <a:latin typeface="TeleGrotesk Next" pitchFamily="2" charset="0"/>
                        <a:ea typeface="TeleGrotesk Next" pitchFamily="2" charset="0"/>
                        <a:cs typeface="TeleGrotesk Next" pitchFamily="2"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362476978"/>
                  </a:ext>
                </a:extLst>
              </a:tr>
            </a:tbl>
          </a:graphicData>
        </a:graphic>
      </p:graphicFrame>
      <p:pic>
        <p:nvPicPr>
          <p:cNvPr id="8" name="Picture 7" descr="A close up of a logo&#10;&#10;Description automatically generated">
            <a:extLst>
              <a:ext uri="{FF2B5EF4-FFF2-40B4-BE49-F238E27FC236}">
                <a16:creationId xmlns:a16="http://schemas.microsoft.com/office/drawing/2014/main" id="{471DB65E-723F-4B6B-8C15-81A58F0F64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
        <p:nvSpPr>
          <p:cNvPr id="11" name="Rectangle: Rounded Corners 10">
            <a:extLst>
              <a:ext uri="{FF2B5EF4-FFF2-40B4-BE49-F238E27FC236}">
                <a16:creationId xmlns:a16="http://schemas.microsoft.com/office/drawing/2014/main" id="{6425E555-AAF6-42A5-8341-7942BF9D77BC}"/>
              </a:ext>
            </a:extLst>
          </p:cNvPr>
          <p:cNvSpPr/>
          <p:nvPr/>
        </p:nvSpPr>
        <p:spPr>
          <a:xfrm>
            <a:off x="6539696" y="578734"/>
            <a:ext cx="318304" cy="1504709"/>
          </a:xfrm>
          <a:prstGeom prst="roundRect">
            <a:avLst/>
          </a:prstGeom>
          <a:solidFill>
            <a:srgbClr val="E2007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a:latin typeface="TeleGrotesk Next Ultra" pitchFamily="2" charset="0"/>
                <a:ea typeface="TeleGrotesk Next Ultra" pitchFamily="2" charset="0"/>
                <a:cs typeface="TeleGrotesk Next Ultra" pitchFamily="2" charset="0"/>
              </a:rPr>
              <a:t>TRUST</a:t>
            </a:r>
          </a:p>
        </p:txBody>
      </p:sp>
    </p:spTree>
    <p:custDataLst>
      <p:tags r:id="rId1"/>
    </p:custDataLst>
    <p:extLst>
      <p:ext uri="{BB962C8B-B14F-4D97-AF65-F5344CB8AC3E}">
        <p14:creationId xmlns:p14="http://schemas.microsoft.com/office/powerpoint/2010/main" val="4237459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377549"/>
            <a:ext cx="6423848" cy="492443"/>
          </a:xfrm>
          <a:prstGeom prst="rect">
            <a:avLst/>
          </a:prstGeom>
          <a:noFill/>
        </p:spPr>
        <p:txBody>
          <a:bodyPr wrap="square" lIns="0" tIns="0" rIns="0" bIns="0" rtlCol="0">
            <a:spAutoFit/>
          </a:bodyPr>
          <a:lstStyle/>
          <a:p>
            <a:pPr>
              <a:defRPr/>
            </a:pPr>
            <a:r>
              <a:rPr kumimoji="0" lang="en-US" sz="3200" b="1" i="0" u="none" strike="noStrike" kern="1200" cap="none" spc="0" normalizeH="0" baseline="0" noProof="0" dirty="0">
                <a:ln>
                  <a:noFill/>
                </a:ln>
                <a:effectLst/>
                <a:uLnTx/>
                <a:uFillTx/>
                <a:latin typeface="TeleGrotesk Next Ultra"/>
                <a:cs typeface="Arial" pitchFamily="34" charset="0"/>
              </a:rPr>
              <a:t>CHARACTER</a:t>
            </a:r>
          </a:p>
        </p:txBody>
      </p:sp>
      <p:sp>
        <p:nvSpPr>
          <p:cNvPr id="4" name="TextBox 3">
            <a:extLst>
              <a:ext uri="{FF2B5EF4-FFF2-40B4-BE49-F238E27FC236}">
                <a16:creationId xmlns:a16="http://schemas.microsoft.com/office/drawing/2014/main" id="{58AFEEF5-7E33-4AA9-9690-CF538EEF5FFB}"/>
              </a:ext>
            </a:extLst>
          </p:cNvPr>
          <p:cNvSpPr txBox="1"/>
          <p:nvPr/>
        </p:nvSpPr>
        <p:spPr>
          <a:xfrm>
            <a:off x="217076" y="90905"/>
            <a:ext cx="6423848" cy="369332"/>
          </a:xfrm>
          <a:prstGeom prst="rect">
            <a:avLst/>
          </a:prstGeom>
          <a:noFill/>
        </p:spPr>
        <p:txBody>
          <a:bodyPr wrap="square" lIns="0" tIns="0" rIns="0" bIns="0" rtlCol="0">
            <a:spAutoFit/>
          </a:bodyPr>
          <a:lstStyle/>
          <a:p>
            <a:pPr>
              <a:defRPr/>
            </a:pPr>
            <a:r>
              <a:rPr lang="en-US" sz="2400" b="1" dirty="0">
                <a:solidFill>
                  <a:srgbClr val="E20074"/>
                </a:solidFill>
                <a:latin typeface="TeleGrotesk Next Ultra"/>
                <a:cs typeface="Arial" pitchFamily="34" charset="0"/>
              </a:rPr>
              <a:t>CHARACTER &amp; COMPETENCE</a:t>
            </a:r>
          </a:p>
        </p:txBody>
      </p:sp>
      <p:graphicFrame>
        <p:nvGraphicFramePr>
          <p:cNvPr id="5" name="Table 6">
            <a:extLst>
              <a:ext uri="{FF2B5EF4-FFF2-40B4-BE49-F238E27FC236}">
                <a16:creationId xmlns:a16="http://schemas.microsoft.com/office/drawing/2014/main" id="{E5F7BD99-D926-490F-8986-2901185C4733}"/>
              </a:ext>
            </a:extLst>
          </p:cNvPr>
          <p:cNvGraphicFramePr>
            <a:graphicFrameLocks noGrp="1"/>
          </p:cNvGraphicFramePr>
          <p:nvPr>
            <p:extLst>
              <p:ext uri="{D42A27DB-BD31-4B8C-83A1-F6EECF244321}">
                <p14:modId xmlns:p14="http://schemas.microsoft.com/office/powerpoint/2010/main" val="1030859589"/>
              </p:ext>
            </p:extLst>
          </p:nvPr>
        </p:nvGraphicFramePr>
        <p:xfrm>
          <a:off x="384463" y="807470"/>
          <a:ext cx="6141028" cy="8085129"/>
        </p:xfrm>
        <a:graphic>
          <a:graphicData uri="http://schemas.openxmlformats.org/drawingml/2006/table">
            <a:tbl>
              <a:tblPr firstRow="1" bandRow="1">
                <a:tableStyleId>{5940675A-B579-460E-94D1-54222C63F5DA}</a:tableStyleId>
              </a:tblPr>
              <a:tblGrid>
                <a:gridCol w="1342385">
                  <a:extLst>
                    <a:ext uri="{9D8B030D-6E8A-4147-A177-3AD203B41FA5}">
                      <a16:colId xmlns:a16="http://schemas.microsoft.com/office/drawing/2014/main" val="1938365145"/>
                    </a:ext>
                  </a:extLst>
                </a:gridCol>
                <a:gridCol w="4798643">
                  <a:extLst>
                    <a:ext uri="{9D8B030D-6E8A-4147-A177-3AD203B41FA5}">
                      <a16:colId xmlns:a16="http://schemas.microsoft.com/office/drawing/2014/main" val="3112442988"/>
                    </a:ext>
                  </a:extLst>
                </a:gridCol>
              </a:tblGrid>
              <a:tr h="465129">
                <a:tc>
                  <a:txBody>
                    <a:bodyPr/>
                    <a:lstStyle/>
                    <a:p>
                      <a:r>
                        <a:rPr lang="en-US" sz="1400" dirty="0">
                          <a:latin typeface="TeleGrotesk Next Ultra" pitchFamily="2" charset="0"/>
                          <a:ea typeface="TeleGrotesk Next Ultra" pitchFamily="2" charset="0"/>
                          <a:cs typeface="TeleGrotesk Next Ultra" pitchFamily="2" charset="0"/>
                        </a:rPr>
                        <a:t>PURPOSE:</a:t>
                      </a:r>
                    </a:p>
                  </a:txBody>
                  <a:tcP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To evaluate and gain an understanding of what characteristics your team sees as trustworthy. </a:t>
                      </a:r>
                      <a:endParaRPr lang="en-US" sz="1200" dirty="0">
                        <a:latin typeface="TeleGrotesk Next" pitchFamily="2" charset="0"/>
                        <a:ea typeface="TeleGrotesk Next" pitchFamily="2" charset="0"/>
                        <a:cs typeface="TeleGrotesk Next" pitchFamily="2" charset="0"/>
                      </a:endParaRPr>
                    </a:p>
                  </a:txBody>
                  <a:tcP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4216550"/>
                  </a:ext>
                </a:extLst>
              </a:tr>
              <a:tr h="300814">
                <a:tc>
                  <a:txBody>
                    <a:bodyPr/>
                    <a:lstStyle/>
                    <a:p>
                      <a:r>
                        <a:rPr lang="en-US" sz="1400" dirty="0">
                          <a:latin typeface="TeleGrotesk Next Ultra" pitchFamily="2" charset="0"/>
                          <a:ea typeface="TeleGrotesk Next Ultra" pitchFamily="2" charset="0"/>
                          <a:cs typeface="TeleGrotesk Next Ultra" pitchFamily="2" charset="0"/>
                        </a:rPr>
                        <a:t>AUDIENCE:</a:t>
                      </a: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Your team, through team meeting</a:t>
                      </a: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3715734"/>
                  </a:ext>
                </a:extLst>
              </a:tr>
              <a:tr h="2075616">
                <a:tc>
                  <a:txBody>
                    <a:bodyPr/>
                    <a:lstStyle/>
                    <a:p>
                      <a:r>
                        <a:rPr lang="en-US" sz="1400" dirty="0">
                          <a:latin typeface="TeleGrotesk Next Ultra" pitchFamily="2" charset="0"/>
                          <a:ea typeface="TeleGrotesk Next Ultra" pitchFamily="2" charset="0"/>
                          <a:cs typeface="TeleGrotesk Next Ultra" pitchFamily="2" charset="0"/>
                        </a:rPr>
                        <a:t>THINGS TO CONSIDER</a:t>
                      </a:r>
                    </a:p>
                    <a:p>
                      <a:endParaRPr lang="en-US" sz="14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about your team being virtual and how to ensure you gain insights from everyone efficiently.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about how being a virtual team has impacted trust.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What is the mix of tenure and experience on your team?</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about their geographic distribution.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Take yourself through the activity as a participant, thinking of your own most trusted leader and how you would present your answers to the team.  Consider a simplistic structured response to keep the meeting efficient and effective.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through how you would handle if a team member does not have a trusted leader to speak about. </a:t>
                      </a: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47285092"/>
                  </a:ext>
                </a:extLst>
              </a:tr>
              <a:tr h="300814">
                <a:tc>
                  <a:txBody>
                    <a:bodyPr/>
                    <a:lstStyle/>
                    <a:p>
                      <a:endParaRPr lang="en-US" sz="14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6581173"/>
                  </a:ext>
                </a:extLst>
              </a:tr>
              <a:tr h="300814">
                <a:tc gridSpan="2">
                  <a:txBody>
                    <a:bodyPr/>
                    <a:lstStyle/>
                    <a:p>
                      <a:r>
                        <a:rPr lang="en-US" sz="1400" dirty="0">
                          <a:latin typeface="TeleGrotesk Next Ultra" pitchFamily="2" charset="0"/>
                          <a:ea typeface="TeleGrotesk Next Ultra" pitchFamily="2" charset="0"/>
                          <a:cs typeface="TeleGrotesk Next Ultra" pitchFamily="2" charset="0"/>
                        </a:rPr>
                        <a:t>ACTIVITY STEPS: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8141727"/>
                  </a:ext>
                </a:extLst>
              </a:tr>
              <a:tr h="2797569">
                <a:tc gridSpan="2">
                  <a:txBody>
                    <a:bodyPr/>
                    <a:lstStyle/>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Plan team meeting time to hold this team discussion.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Explain to your team the purpose of this discussion.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Ask them to think of a leader they hold a high level of trust for and what that person has done to gain that level of trust. Give them a moment to think about it.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Advise them that, as a team, you will be creating a long list of what makes a leader trustworthy.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Here are suggestions to prompt the discussion: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What did that person do to portray that they were reliable and knowledgeable?</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What did this person do to take responsibility for their mistakes?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How did this person make you feel about your thoughts, ideas and feelings?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How did you know this person was listening and hearing you?</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How did this person show self-awareness in understanding how decisions affect others?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Keep the longlist and record any information you gain from this meeting.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Reflect on yourself, do you portray any of the things your team listed?</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7523105"/>
                  </a:ext>
                </a:extLst>
              </a:tr>
              <a:tr h="270733">
                <a:tc gridSpan="2">
                  <a:txBody>
                    <a:bodyPr/>
                    <a:lstStyle/>
                    <a:p>
                      <a:endParaRPr lang="en-US" sz="12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958597878"/>
                  </a:ext>
                </a:extLst>
              </a:tr>
              <a:tr h="300814">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eleGrotesk Next Ultra" pitchFamily="2" charset="0"/>
                          <a:ea typeface="TeleGrotesk Next Ultra" pitchFamily="2" charset="0"/>
                          <a:cs typeface="TeleGrotesk Next Ultra" pitchFamily="2" charset="0"/>
                        </a:rPr>
                        <a:t>AFTER ACTIVITY:</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3426866132"/>
                  </a:ext>
                </a:extLst>
              </a:tr>
              <a:tr h="1170937">
                <a:tc gridSpan="2">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Summarize your findings, including what was new, what was confirmed, what opened your eyes. Include things such as: What your team sees as trustworthy characteristics that you may not be doing or could enhance, What common threads your team mentioned, etc</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Communicate to your Manager what you have learned and how you plan to use this information.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What leader do you desire to model yourself after? Why? </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362476978"/>
                  </a:ext>
                </a:extLst>
              </a:tr>
            </a:tbl>
          </a:graphicData>
        </a:graphic>
      </p:graphicFrame>
      <p:pic>
        <p:nvPicPr>
          <p:cNvPr id="8" name="Picture 7" descr="A close up of a logo&#10;&#10;Description automatically generated">
            <a:extLst>
              <a:ext uri="{FF2B5EF4-FFF2-40B4-BE49-F238E27FC236}">
                <a16:creationId xmlns:a16="http://schemas.microsoft.com/office/drawing/2014/main" id="{8AD0F240-8701-4E6D-A38A-AF813A6BBC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
        <p:nvSpPr>
          <p:cNvPr id="11" name="Rectangle: Rounded Corners 10">
            <a:extLst>
              <a:ext uri="{FF2B5EF4-FFF2-40B4-BE49-F238E27FC236}">
                <a16:creationId xmlns:a16="http://schemas.microsoft.com/office/drawing/2014/main" id="{E2A22E82-2B61-4AF6-B99E-0A4276F5A356}"/>
              </a:ext>
            </a:extLst>
          </p:cNvPr>
          <p:cNvSpPr/>
          <p:nvPr/>
        </p:nvSpPr>
        <p:spPr>
          <a:xfrm>
            <a:off x="6539696" y="578734"/>
            <a:ext cx="318304" cy="1504709"/>
          </a:xfrm>
          <a:prstGeom prst="roundRect">
            <a:avLst/>
          </a:prstGeom>
          <a:solidFill>
            <a:srgbClr val="E2007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a:latin typeface="TeleGrotesk Next Ultra" pitchFamily="2" charset="0"/>
                <a:ea typeface="TeleGrotesk Next Ultra" pitchFamily="2" charset="0"/>
                <a:cs typeface="TeleGrotesk Next Ultra" pitchFamily="2" charset="0"/>
              </a:rPr>
              <a:t>TRUST</a:t>
            </a:r>
          </a:p>
        </p:txBody>
      </p:sp>
    </p:spTree>
    <p:custDataLst>
      <p:tags r:id="rId1"/>
    </p:custDataLst>
    <p:extLst>
      <p:ext uri="{BB962C8B-B14F-4D97-AF65-F5344CB8AC3E}">
        <p14:creationId xmlns:p14="http://schemas.microsoft.com/office/powerpoint/2010/main" val="4006639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175512" y="387940"/>
            <a:ext cx="6423848" cy="446276"/>
          </a:xfrm>
          <a:prstGeom prst="rect">
            <a:avLst/>
          </a:prstGeom>
          <a:noFill/>
        </p:spPr>
        <p:txBody>
          <a:bodyPr wrap="square" lIns="0" tIns="0" rIns="0" bIns="0" rtlCol="0">
            <a:spAutoFit/>
          </a:bodyPr>
          <a:lstStyle/>
          <a:p>
            <a:pPr>
              <a:defRPr/>
            </a:pPr>
            <a:r>
              <a:rPr kumimoji="0" lang="en-US" sz="2900" b="1" i="0" u="none" strike="noStrike" kern="1200" cap="none" spc="0" normalizeH="0" baseline="0" noProof="0" dirty="0">
                <a:ln>
                  <a:noFill/>
                </a:ln>
                <a:effectLst/>
                <a:uLnTx/>
                <a:uFillTx/>
                <a:latin typeface="TeleGrotesk Next Ultra"/>
                <a:cs typeface="Arial" pitchFamily="34" charset="0"/>
              </a:rPr>
              <a:t>RELIABILITY, KNOWLEDGE &amp; REACTIONS</a:t>
            </a:r>
          </a:p>
        </p:txBody>
      </p:sp>
      <p:sp>
        <p:nvSpPr>
          <p:cNvPr id="4" name="TextBox 3">
            <a:extLst>
              <a:ext uri="{FF2B5EF4-FFF2-40B4-BE49-F238E27FC236}">
                <a16:creationId xmlns:a16="http://schemas.microsoft.com/office/drawing/2014/main" id="{58AFEEF5-7E33-4AA9-9690-CF538EEF5FFB}"/>
              </a:ext>
            </a:extLst>
          </p:cNvPr>
          <p:cNvSpPr txBox="1"/>
          <p:nvPr/>
        </p:nvSpPr>
        <p:spPr>
          <a:xfrm>
            <a:off x="217076" y="90905"/>
            <a:ext cx="6423848" cy="369332"/>
          </a:xfrm>
          <a:prstGeom prst="rect">
            <a:avLst/>
          </a:prstGeom>
          <a:noFill/>
        </p:spPr>
        <p:txBody>
          <a:bodyPr wrap="square" lIns="0" tIns="0" rIns="0" bIns="0" rtlCol="0">
            <a:spAutoFit/>
          </a:bodyPr>
          <a:lstStyle/>
          <a:p>
            <a:pPr>
              <a:defRPr/>
            </a:pPr>
            <a:r>
              <a:rPr lang="en-US" sz="2400" b="1">
                <a:solidFill>
                  <a:srgbClr val="E20074"/>
                </a:solidFill>
                <a:latin typeface="TeleGrotesk Next Ultra"/>
                <a:cs typeface="Arial" pitchFamily="34" charset="0"/>
              </a:rPr>
              <a:t>CHARACTER &amp; COMPETENCE</a:t>
            </a:r>
            <a:endParaRPr lang="en-US" sz="2400" b="1" dirty="0">
              <a:solidFill>
                <a:srgbClr val="E20074"/>
              </a:solidFill>
              <a:latin typeface="TeleGrotesk Next Ultra"/>
              <a:cs typeface="Arial" pitchFamily="34" charset="0"/>
            </a:endParaRPr>
          </a:p>
        </p:txBody>
      </p:sp>
      <p:graphicFrame>
        <p:nvGraphicFramePr>
          <p:cNvPr id="5" name="Table 6">
            <a:extLst>
              <a:ext uri="{FF2B5EF4-FFF2-40B4-BE49-F238E27FC236}">
                <a16:creationId xmlns:a16="http://schemas.microsoft.com/office/drawing/2014/main" id="{E5F7BD99-D926-490F-8986-2901185C4733}"/>
              </a:ext>
            </a:extLst>
          </p:cNvPr>
          <p:cNvGraphicFramePr>
            <a:graphicFrameLocks noGrp="1"/>
          </p:cNvGraphicFramePr>
          <p:nvPr>
            <p:extLst>
              <p:ext uri="{D42A27DB-BD31-4B8C-83A1-F6EECF244321}">
                <p14:modId xmlns:p14="http://schemas.microsoft.com/office/powerpoint/2010/main" val="4266133793"/>
              </p:ext>
            </p:extLst>
          </p:nvPr>
        </p:nvGraphicFramePr>
        <p:xfrm>
          <a:off x="400050" y="1191932"/>
          <a:ext cx="5686425" cy="7446377"/>
        </p:xfrm>
        <a:graphic>
          <a:graphicData uri="http://schemas.openxmlformats.org/drawingml/2006/table">
            <a:tbl>
              <a:tblPr firstRow="1" bandRow="1">
                <a:tableStyleId>{5940675A-B579-460E-94D1-54222C63F5DA}</a:tableStyleId>
              </a:tblPr>
              <a:tblGrid>
                <a:gridCol w="1243012">
                  <a:extLst>
                    <a:ext uri="{9D8B030D-6E8A-4147-A177-3AD203B41FA5}">
                      <a16:colId xmlns:a16="http://schemas.microsoft.com/office/drawing/2014/main" val="1938365145"/>
                    </a:ext>
                  </a:extLst>
                </a:gridCol>
                <a:gridCol w="4443413">
                  <a:extLst>
                    <a:ext uri="{9D8B030D-6E8A-4147-A177-3AD203B41FA5}">
                      <a16:colId xmlns:a16="http://schemas.microsoft.com/office/drawing/2014/main" val="3112442988"/>
                    </a:ext>
                  </a:extLst>
                </a:gridCol>
              </a:tblGrid>
              <a:tr h="479706">
                <a:tc>
                  <a:txBody>
                    <a:bodyPr/>
                    <a:lstStyle/>
                    <a:p>
                      <a:r>
                        <a:rPr lang="en-US" sz="1400" dirty="0">
                          <a:latin typeface="TeleGrotesk Next Ultra" pitchFamily="2" charset="0"/>
                          <a:ea typeface="TeleGrotesk Next Ultra" pitchFamily="2" charset="0"/>
                          <a:cs typeface="TeleGrotesk Next Ultra" pitchFamily="2" charset="0"/>
                        </a:rPr>
                        <a:t>PURPOSE:</a:t>
                      </a:r>
                    </a:p>
                  </a:txBody>
                  <a:tcP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To discover how you portray your character and competence to others.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E20074"/>
                        </a:solidFill>
                        <a:effectLst/>
                        <a:uLnTx/>
                        <a:uFillTx/>
                        <a:latin typeface="TeleGrotesk Next Medium" pitchFamily="2" charset="0"/>
                        <a:ea typeface="TeleGrotesk Next Medium" pitchFamily="2" charset="0"/>
                        <a:cs typeface="TeleGrotesk Next Medium" pitchFamily="2" charset="0"/>
                      </a:endParaRPr>
                    </a:p>
                  </a:txBody>
                  <a:tcP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4216550"/>
                  </a:ext>
                </a:extLst>
              </a:tr>
              <a:tr h="370840">
                <a:tc>
                  <a:txBody>
                    <a:bodyPr/>
                    <a:lstStyle/>
                    <a:p>
                      <a:r>
                        <a:rPr lang="en-US" sz="1400" dirty="0">
                          <a:latin typeface="TeleGrotesk Next Ultra" pitchFamily="2" charset="0"/>
                          <a:ea typeface="TeleGrotesk Next Ultra" pitchFamily="2" charset="0"/>
                          <a:cs typeface="TeleGrotesk Next Ultra" pitchFamily="2" charset="0"/>
                        </a:rPr>
                        <a:t>AUDIENCE:</a:t>
                      </a: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latin typeface="TeleGrotesk Next" pitchFamily="2" charset="0"/>
                          <a:ea typeface="TeleGrotesk Next" pitchFamily="2" charset="0"/>
                          <a:cs typeface="TeleGrotesk Next" pitchFamily="2" charset="0"/>
                        </a:rPr>
                        <a:t>A trusted mentor</a:t>
                      </a: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3715734"/>
                  </a:ext>
                </a:extLst>
              </a:tr>
              <a:tr h="370840">
                <a:tc>
                  <a:txBody>
                    <a:bodyPr/>
                    <a:lstStyle/>
                    <a:p>
                      <a:r>
                        <a:rPr lang="en-US" sz="1400" dirty="0">
                          <a:latin typeface="TeleGrotesk Next Ultra" pitchFamily="2" charset="0"/>
                          <a:ea typeface="TeleGrotesk Next Ultra" pitchFamily="2" charset="0"/>
                          <a:cs typeface="TeleGrotesk Next Ultra" pitchFamily="2" charset="0"/>
                        </a:rPr>
                        <a:t>THINGS TO CONSIDER</a:t>
                      </a:r>
                    </a:p>
                    <a:p>
                      <a:endParaRPr lang="en-US" sz="14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about what areas you feel you could improve your knowledge.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through who you have that you consider trusted mentors.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through how you portray your knowledge and reliability in a virtual environment.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through how you react to others in a virtual environment.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Where is your emotional intelligence opportunity? Social or Self awareness?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through what you and others consider to be your brand.</a:t>
                      </a: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47285092"/>
                  </a:ext>
                </a:extLst>
              </a:tr>
              <a:tr h="238571">
                <a:tc>
                  <a:txBody>
                    <a:bodyPr/>
                    <a:lstStyle/>
                    <a:p>
                      <a:endParaRPr lang="en-US" sz="14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6581173"/>
                  </a:ext>
                </a:extLst>
              </a:tr>
              <a:tr h="316951">
                <a:tc gridSpan="2">
                  <a:txBody>
                    <a:bodyPr/>
                    <a:lstStyle/>
                    <a:p>
                      <a:r>
                        <a:rPr lang="en-US" sz="1400" dirty="0">
                          <a:latin typeface="TeleGrotesk Next Ultra" pitchFamily="2" charset="0"/>
                          <a:ea typeface="TeleGrotesk Next Ultra" pitchFamily="2" charset="0"/>
                          <a:cs typeface="TeleGrotesk Next Ultra" pitchFamily="2" charset="0"/>
                        </a:rPr>
                        <a:t>ACTIVITY STEPS: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8141727"/>
                  </a:ext>
                </a:extLst>
              </a:tr>
              <a:tr h="370840">
                <a:tc gridSpan="2">
                  <a:txBody>
                    <a:bodyPr/>
                    <a:lstStyle/>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Set up time to meet individually with one or more trusted mentors.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Explain the purpose of the meeting to your mentor and ask for their honest responses.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Ask the following along with any follow up questions you feel necessary:</a:t>
                      </a:r>
                    </a:p>
                    <a:p>
                      <a:pPr marL="403225"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In my role, what is my biggest area of opportunity to improve my knowledge and expertise? </a:t>
                      </a:r>
                    </a:p>
                    <a:p>
                      <a:pPr marL="403225"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What are people afraid to ask me questions about?</a:t>
                      </a:r>
                    </a:p>
                    <a:p>
                      <a:pPr marL="403225"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What areas could I use more structure?</a:t>
                      </a:r>
                    </a:p>
                    <a:p>
                      <a:pPr marL="403225"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What is one word to describe my attitude when faced with a challenge? </a:t>
                      </a:r>
                    </a:p>
                    <a:p>
                      <a:pPr marL="403225"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Do you see me as someone who does the right thing consistently?</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Reflect on the discussion and the answers you were given. What changes could you make to improve your character and competence? </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7523105"/>
                  </a:ext>
                </a:extLst>
              </a:tr>
              <a:tr h="221530">
                <a:tc gridSpan="2">
                  <a:txBody>
                    <a:bodyPr/>
                    <a:lstStyle/>
                    <a:p>
                      <a:endParaRPr lang="en-US" sz="12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958597878"/>
                  </a:ext>
                </a:extLst>
              </a:tr>
              <a:tr h="251460">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eleGrotesk Next Ultra" pitchFamily="2" charset="0"/>
                          <a:ea typeface="TeleGrotesk Next Ultra" pitchFamily="2" charset="0"/>
                          <a:cs typeface="TeleGrotesk Next Ultra" pitchFamily="2" charset="0"/>
                        </a:rPr>
                        <a:t>AFTER ACTIVITY:</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3426866132"/>
                  </a:ext>
                </a:extLst>
              </a:tr>
              <a:tr h="370840">
                <a:tc gridSpan="2">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Summarize your findings, including what was new, what was confirmed, what opened your eyes. Answers may include things such as: I did not realize people were afraid to approach me about anything.  I realized I need to gain knowledge in ____.  I need to be more mindful of my facial reactions and body language in times of stress. etc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Communicate your findings to your Manager.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Implement any changes you and your Manager feel you should make.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Set a follow up meeting with your mentor for 60 days out to discuss your action items and how you have implanted them.  Consider your level of consistency. </a:t>
                      </a:r>
                    </a:p>
                    <a:p>
                      <a:pPr marL="0" indent="0">
                        <a:buFont typeface="Arial" panose="020B0604020202020204" pitchFamily="34" charset="0"/>
                        <a:buNone/>
                      </a:pPr>
                      <a:endParaRPr lang="en-US" sz="1200" dirty="0">
                        <a:latin typeface="TeleGrotesk Next" pitchFamily="2" charset="0"/>
                        <a:ea typeface="TeleGrotesk Next" pitchFamily="2" charset="0"/>
                        <a:cs typeface="TeleGrotesk Next" pitchFamily="2"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362476978"/>
                  </a:ext>
                </a:extLst>
              </a:tr>
            </a:tbl>
          </a:graphicData>
        </a:graphic>
      </p:graphicFrame>
      <p:pic>
        <p:nvPicPr>
          <p:cNvPr id="8" name="Picture 7" descr="A close up of a logo&#10;&#10;Description automatically generated">
            <a:extLst>
              <a:ext uri="{FF2B5EF4-FFF2-40B4-BE49-F238E27FC236}">
                <a16:creationId xmlns:a16="http://schemas.microsoft.com/office/drawing/2014/main" id="{471DB65E-723F-4B6B-8C15-81A58F0F64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
        <p:nvSpPr>
          <p:cNvPr id="11" name="Rectangle: Rounded Corners 10">
            <a:extLst>
              <a:ext uri="{FF2B5EF4-FFF2-40B4-BE49-F238E27FC236}">
                <a16:creationId xmlns:a16="http://schemas.microsoft.com/office/drawing/2014/main" id="{6425E555-AAF6-42A5-8341-7942BF9D77BC}"/>
              </a:ext>
            </a:extLst>
          </p:cNvPr>
          <p:cNvSpPr/>
          <p:nvPr/>
        </p:nvSpPr>
        <p:spPr>
          <a:xfrm>
            <a:off x="6539696" y="578734"/>
            <a:ext cx="318304" cy="1504709"/>
          </a:xfrm>
          <a:prstGeom prst="roundRect">
            <a:avLst/>
          </a:prstGeom>
          <a:solidFill>
            <a:srgbClr val="E2007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a:latin typeface="TeleGrotesk Next Ultra" pitchFamily="2" charset="0"/>
                <a:ea typeface="TeleGrotesk Next Ultra" pitchFamily="2" charset="0"/>
                <a:cs typeface="TeleGrotesk Next Ultra" pitchFamily="2" charset="0"/>
              </a:rPr>
              <a:t>TRUST</a:t>
            </a:r>
          </a:p>
        </p:txBody>
      </p:sp>
    </p:spTree>
    <p:custDataLst>
      <p:tags r:id="rId1"/>
    </p:custDataLst>
    <p:extLst>
      <p:ext uri="{BB962C8B-B14F-4D97-AF65-F5344CB8AC3E}">
        <p14:creationId xmlns:p14="http://schemas.microsoft.com/office/powerpoint/2010/main" val="486862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377549"/>
            <a:ext cx="6423848" cy="492443"/>
          </a:xfrm>
          <a:prstGeom prst="rect">
            <a:avLst/>
          </a:prstGeom>
          <a:noFill/>
        </p:spPr>
        <p:txBody>
          <a:bodyPr wrap="square" lIns="0" tIns="0" rIns="0" bIns="0" rtlCol="0">
            <a:spAutoFit/>
          </a:bodyPr>
          <a:lstStyle/>
          <a:p>
            <a:pPr>
              <a:defRPr/>
            </a:pPr>
            <a:r>
              <a:rPr lang="en-US" sz="3200" b="1" dirty="0">
                <a:latin typeface="TeleGrotesk Next Ultra"/>
                <a:cs typeface="Arial" pitchFamily="34" charset="0"/>
              </a:rPr>
              <a:t>RATING THE ENVIRONMENT</a:t>
            </a:r>
            <a:endParaRPr kumimoji="0" lang="en-US" sz="3200" b="1" i="0" u="none" strike="noStrike" kern="1200" cap="none" spc="0" normalizeH="0" baseline="0" noProof="0" dirty="0">
              <a:ln>
                <a:noFill/>
              </a:ln>
              <a:effectLst/>
              <a:uLnTx/>
              <a:uFillTx/>
              <a:latin typeface="TeleGrotesk Next Ultra"/>
              <a:cs typeface="Arial" pitchFamily="34" charset="0"/>
            </a:endParaRPr>
          </a:p>
        </p:txBody>
      </p:sp>
      <p:sp>
        <p:nvSpPr>
          <p:cNvPr id="4" name="TextBox 3">
            <a:extLst>
              <a:ext uri="{FF2B5EF4-FFF2-40B4-BE49-F238E27FC236}">
                <a16:creationId xmlns:a16="http://schemas.microsoft.com/office/drawing/2014/main" id="{58AFEEF5-7E33-4AA9-9690-CF538EEF5FFB}"/>
              </a:ext>
            </a:extLst>
          </p:cNvPr>
          <p:cNvSpPr txBox="1"/>
          <p:nvPr/>
        </p:nvSpPr>
        <p:spPr>
          <a:xfrm>
            <a:off x="217076" y="90905"/>
            <a:ext cx="6423848" cy="369332"/>
          </a:xfrm>
          <a:prstGeom prst="rect">
            <a:avLst/>
          </a:prstGeom>
          <a:noFill/>
        </p:spPr>
        <p:txBody>
          <a:bodyPr wrap="square" lIns="0" tIns="0" rIns="0" bIns="0" rtlCol="0">
            <a:spAutoFit/>
          </a:bodyPr>
          <a:lstStyle/>
          <a:p>
            <a:pPr>
              <a:defRPr/>
            </a:pPr>
            <a:r>
              <a:rPr lang="en-US" sz="2400" b="1" dirty="0">
                <a:solidFill>
                  <a:srgbClr val="E20074"/>
                </a:solidFill>
                <a:latin typeface="TeleGrotesk Next Ultra"/>
                <a:cs typeface="Arial" pitchFamily="34" charset="0"/>
              </a:rPr>
              <a:t>TRUST CREATES SAFETY &amp; INCLUSIVITY</a:t>
            </a:r>
          </a:p>
        </p:txBody>
      </p:sp>
      <p:graphicFrame>
        <p:nvGraphicFramePr>
          <p:cNvPr id="5" name="Table 6">
            <a:extLst>
              <a:ext uri="{FF2B5EF4-FFF2-40B4-BE49-F238E27FC236}">
                <a16:creationId xmlns:a16="http://schemas.microsoft.com/office/drawing/2014/main" id="{E5F7BD99-D926-490F-8986-2901185C4733}"/>
              </a:ext>
            </a:extLst>
          </p:cNvPr>
          <p:cNvGraphicFramePr>
            <a:graphicFrameLocks noGrp="1"/>
          </p:cNvGraphicFramePr>
          <p:nvPr>
            <p:extLst>
              <p:ext uri="{D42A27DB-BD31-4B8C-83A1-F6EECF244321}">
                <p14:modId xmlns:p14="http://schemas.microsoft.com/office/powerpoint/2010/main" val="3417348722"/>
              </p:ext>
            </p:extLst>
          </p:nvPr>
        </p:nvGraphicFramePr>
        <p:xfrm>
          <a:off x="483177" y="1067241"/>
          <a:ext cx="5686425" cy="7345239"/>
        </p:xfrm>
        <a:graphic>
          <a:graphicData uri="http://schemas.openxmlformats.org/drawingml/2006/table">
            <a:tbl>
              <a:tblPr firstRow="1" bandRow="1">
                <a:tableStyleId>{5940675A-B579-460E-94D1-54222C63F5DA}</a:tableStyleId>
              </a:tblPr>
              <a:tblGrid>
                <a:gridCol w="1243012">
                  <a:extLst>
                    <a:ext uri="{9D8B030D-6E8A-4147-A177-3AD203B41FA5}">
                      <a16:colId xmlns:a16="http://schemas.microsoft.com/office/drawing/2014/main" val="1938365145"/>
                    </a:ext>
                  </a:extLst>
                </a:gridCol>
                <a:gridCol w="4443413">
                  <a:extLst>
                    <a:ext uri="{9D8B030D-6E8A-4147-A177-3AD203B41FA5}">
                      <a16:colId xmlns:a16="http://schemas.microsoft.com/office/drawing/2014/main" val="3112442988"/>
                    </a:ext>
                  </a:extLst>
                </a:gridCol>
              </a:tblGrid>
              <a:tr h="479706">
                <a:tc>
                  <a:txBody>
                    <a:bodyPr/>
                    <a:lstStyle/>
                    <a:p>
                      <a:r>
                        <a:rPr lang="en-US" sz="1400" dirty="0">
                          <a:latin typeface="TeleGrotesk Next Ultra" pitchFamily="2" charset="0"/>
                          <a:ea typeface="TeleGrotesk Next Ultra" pitchFamily="2" charset="0"/>
                          <a:cs typeface="TeleGrotesk Next Ultra" pitchFamily="2" charset="0"/>
                        </a:rPr>
                        <a:t>PURPOSE:</a:t>
                      </a:r>
                    </a:p>
                  </a:txBody>
                  <a:tcP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To devise actionable tasks you can begin implementing to create a more empowered environment for your team. </a:t>
                      </a:r>
                    </a:p>
                  </a:txBody>
                  <a:tcP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4216550"/>
                  </a:ext>
                </a:extLst>
              </a:tr>
              <a:tr h="370840">
                <a:tc>
                  <a:txBody>
                    <a:bodyPr/>
                    <a:lstStyle/>
                    <a:p>
                      <a:r>
                        <a:rPr lang="en-US" sz="1400" dirty="0">
                          <a:latin typeface="TeleGrotesk Next Ultra" pitchFamily="2" charset="0"/>
                          <a:ea typeface="TeleGrotesk Next Ultra" pitchFamily="2" charset="0"/>
                          <a:cs typeface="TeleGrotesk Next Ultra" pitchFamily="2" charset="0"/>
                        </a:rPr>
                        <a:t>AUDIENCE:</a:t>
                      </a: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Each member of your team, separately in one on ones. </a:t>
                      </a:r>
                      <a:endParaRPr lang="en-US" sz="1200" dirty="0">
                        <a:latin typeface="TeleGrotesk Next" pitchFamily="2" charset="0"/>
                        <a:ea typeface="TeleGrotesk Next" pitchFamily="2" charset="0"/>
                        <a:cs typeface="TeleGrotesk Next" pitchFamily="2" charset="0"/>
                      </a:endParaRP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3715734"/>
                  </a:ext>
                </a:extLst>
              </a:tr>
              <a:tr h="370840">
                <a:tc>
                  <a:txBody>
                    <a:bodyPr/>
                    <a:lstStyle/>
                    <a:p>
                      <a:r>
                        <a:rPr lang="en-US" sz="1400" dirty="0">
                          <a:latin typeface="TeleGrotesk Next Ultra" pitchFamily="2" charset="0"/>
                          <a:ea typeface="TeleGrotesk Next Ultra" pitchFamily="2" charset="0"/>
                          <a:cs typeface="TeleGrotesk Next Ultra" pitchFamily="2" charset="0"/>
                        </a:rPr>
                        <a:t>THINGS TO CONSIDER</a:t>
                      </a:r>
                    </a:p>
                    <a:p>
                      <a:endParaRPr lang="en-US" sz="14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about your team being virtual.</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about their geographical distribution.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about the levels of tenure and experience on your team.</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through your own answers to the questions so that you can provide examples if necessary.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through your team members and how you can encourage honesty and transparency in each of these conversations.</a:t>
                      </a: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47285092"/>
                  </a:ext>
                </a:extLst>
              </a:tr>
              <a:tr h="0">
                <a:tc>
                  <a:txBody>
                    <a:bodyPr/>
                    <a:lstStyle/>
                    <a:p>
                      <a:endParaRPr lang="en-US" sz="14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6581173"/>
                  </a:ext>
                </a:extLst>
              </a:tr>
              <a:tr h="354358">
                <a:tc gridSpan="2">
                  <a:txBody>
                    <a:bodyPr/>
                    <a:lstStyle/>
                    <a:p>
                      <a:r>
                        <a:rPr lang="en-US" sz="1400" dirty="0">
                          <a:latin typeface="TeleGrotesk Next Ultra" pitchFamily="2" charset="0"/>
                          <a:ea typeface="TeleGrotesk Next Ultra" pitchFamily="2" charset="0"/>
                          <a:cs typeface="TeleGrotesk Next Ultra" pitchFamily="2" charset="0"/>
                        </a:rPr>
                        <a:t>ACTIVITY STEPS: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8141727"/>
                  </a:ext>
                </a:extLst>
              </a:tr>
              <a:tr h="370840">
                <a:tc gridSpan="2">
                  <a:txBody>
                    <a:bodyPr/>
                    <a:lstStyle/>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Plan time for these conversations to take place during your one on ones.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Read through the questions and be prepared to share your own answers.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Meet with each person individually.</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Tell them the purpose of the questions you will be asking and ask that they provide you with specific and honest answers.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Set the expectation that you will be taking notes to capture their responses.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Use the conversation points below to have a conversation around empowerment. Ask any follow up questions necessary to gain specific answers.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Tell me about a time you have felt empowered to share your feedback.</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Tell me about a time when you did not feel empowered to share your feedback.</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Tell me about a time when you felt empowered to take risks.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Tell me about a time when you did not feel empowered to take risks. </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7523105"/>
                  </a:ext>
                </a:extLst>
              </a:tr>
              <a:tr h="271237">
                <a:tc gridSpan="2">
                  <a:txBody>
                    <a:bodyPr/>
                    <a:lstStyle/>
                    <a:p>
                      <a:endParaRPr lang="en-US" sz="12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958597878"/>
                  </a:ext>
                </a:extLst>
              </a:tr>
              <a:tr h="349135">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eleGrotesk Next Ultra" pitchFamily="2" charset="0"/>
                          <a:ea typeface="TeleGrotesk Next Ultra" pitchFamily="2" charset="0"/>
                          <a:cs typeface="TeleGrotesk Next Ultra" pitchFamily="2" charset="0"/>
                        </a:rPr>
                        <a:t>AFTER ACTIVITY:</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3426866132"/>
                  </a:ext>
                </a:extLst>
              </a:tr>
              <a:tr h="370840">
                <a:tc gridSpan="2">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After you have met with every member of your team, select the top three actionable tasks you can begin with to create a more empowered environment.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Communicate your top three actionable tasks to your Manager.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Follow up with team members to communicate what actionable steps you will be taking.</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In future one on ones, follow up asking for feedback on the changes you have made.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Keep the information you gain in these one on ones for future planning. </a:t>
                      </a:r>
                    </a:p>
                    <a:p>
                      <a:pPr marL="0" indent="0">
                        <a:buFont typeface="Arial" panose="020B0604020202020204" pitchFamily="34" charset="0"/>
                        <a:buNone/>
                      </a:pPr>
                      <a:endParaRPr lang="en-US" sz="1200" dirty="0">
                        <a:latin typeface="TeleGrotesk Next" pitchFamily="2" charset="0"/>
                        <a:ea typeface="TeleGrotesk Next" pitchFamily="2" charset="0"/>
                        <a:cs typeface="TeleGrotesk Next" pitchFamily="2"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362476978"/>
                  </a:ext>
                </a:extLst>
              </a:tr>
            </a:tbl>
          </a:graphicData>
        </a:graphic>
      </p:graphicFrame>
      <p:pic>
        <p:nvPicPr>
          <p:cNvPr id="8" name="Picture 7" descr="A close up of a logo&#10;&#10;Description automatically generated">
            <a:extLst>
              <a:ext uri="{FF2B5EF4-FFF2-40B4-BE49-F238E27FC236}">
                <a16:creationId xmlns:a16="http://schemas.microsoft.com/office/drawing/2014/main" id="{8AD0F240-8701-4E6D-A38A-AF813A6BBC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
        <p:nvSpPr>
          <p:cNvPr id="11" name="Rectangle: Rounded Corners 10">
            <a:extLst>
              <a:ext uri="{FF2B5EF4-FFF2-40B4-BE49-F238E27FC236}">
                <a16:creationId xmlns:a16="http://schemas.microsoft.com/office/drawing/2014/main" id="{E2A22E82-2B61-4AF6-B99E-0A4276F5A356}"/>
              </a:ext>
            </a:extLst>
          </p:cNvPr>
          <p:cNvSpPr/>
          <p:nvPr/>
        </p:nvSpPr>
        <p:spPr>
          <a:xfrm>
            <a:off x="6539696" y="578734"/>
            <a:ext cx="318304" cy="1504709"/>
          </a:xfrm>
          <a:prstGeom prst="roundRect">
            <a:avLst/>
          </a:prstGeom>
          <a:solidFill>
            <a:srgbClr val="E2007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a:latin typeface="TeleGrotesk Next Ultra" pitchFamily="2" charset="0"/>
                <a:ea typeface="TeleGrotesk Next Ultra" pitchFamily="2" charset="0"/>
                <a:cs typeface="TeleGrotesk Next Ultra" pitchFamily="2" charset="0"/>
              </a:rPr>
              <a:t>TRUST</a:t>
            </a:r>
          </a:p>
        </p:txBody>
      </p:sp>
    </p:spTree>
    <p:custDataLst>
      <p:tags r:id="rId1"/>
    </p:custDataLst>
    <p:extLst>
      <p:ext uri="{BB962C8B-B14F-4D97-AF65-F5344CB8AC3E}">
        <p14:creationId xmlns:p14="http://schemas.microsoft.com/office/powerpoint/2010/main" val="1298406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377549"/>
            <a:ext cx="6423848" cy="492443"/>
          </a:xfrm>
          <a:prstGeom prst="rect">
            <a:avLst/>
          </a:prstGeom>
          <a:noFill/>
        </p:spPr>
        <p:txBody>
          <a:bodyPr wrap="square" lIns="0" tIns="0" rIns="0" bIns="0" rtlCol="0">
            <a:spAutoFit/>
          </a:bodyPr>
          <a:lstStyle/>
          <a:p>
            <a:pPr>
              <a:defRPr/>
            </a:pPr>
            <a:r>
              <a:rPr kumimoji="0" lang="en-US" sz="3200" b="1" i="0" u="none" strike="noStrike" kern="1200" cap="none" spc="0" normalizeH="0" baseline="0" noProof="0" dirty="0">
                <a:ln>
                  <a:noFill/>
                </a:ln>
                <a:effectLst/>
                <a:uLnTx/>
                <a:uFillTx/>
                <a:latin typeface="TeleGrotesk Next Ultra"/>
                <a:cs typeface="Arial" pitchFamily="34" charset="0"/>
              </a:rPr>
              <a:t>RELATIONSHIPS</a:t>
            </a:r>
          </a:p>
        </p:txBody>
      </p:sp>
      <p:sp>
        <p:nvSpPr>
          <p:cNvPr id="4" name="TextBox 3">
            <a:extLst>
              <a:ext uri="{FF2B5EF4-FFF2-40B4-BE49-F238E27FC236}">
                <a16:creationId xmlns:a16="http://schemas.microsoft.com/office/drawing/2014/main" id="{58AFEEF5-7E33-4AA9-9690-CF538EEF5FFB}"/>
              </a:ext>
            </a:extLst>
          </p:cNvPr>
          <p:cNvSpPr txBox="1"/>
          <p:nvPr/>
        </p:nvSpPr>
        <p:spPr>
          <a:xfrm>
            <a:off x="217076" y="90905"/>
            <a:ext cx="6423848" cy="369332"/>
          </a:xfrm>
          <a:prstGeom prst="rect">
            <a:avLst/>
          </a:prstGeom>
          <a:noFill/>
        </p:spPr>
        <p:txBody>
          <a:bodyPr wrap="square" lIns="0" tIns="0" rIns="0" bIns="0" rtlCol="0">
            <a:spAutoFit/>
          </a:bodyPr>
          <a:lstStyle/>
          <a:p>
            <a:pPr>
              <a:defRPr/>
            </a:pPr>
            <a:r>
              <a:rPr lang="en-US" sz="2400" b="1" dirty="0">
                <a:solidFill>
                  <a:srgbClr val="E20074"/>
                </a:solidFill>
                <a:latin typeface="TeleGrotesk Next Ultra"/>
                <a:cs typeface="Arial" pitchFamily="34" charset="0"/>
              </a:rPr>
              <a:t>TRUST CREATES SAFETY &amp; INCLUSIVITY</a:t>
            </a:r>
          </a:p>
        </p:txBody>
      </p:sp>
      <p:graphicFrame>
        <p:nvGraphicFramePr>
          <p:cNvPr id="5" name="Table 6">
            <a:extLst>
              <a:ext uri="{FF2B5EF4-FFF2-40B4-BE49-F238E27FC236}">
                <a16:creationId xmlns:a16="http://schemas.microsoft.com/office/drawing/2014/main" id="{E5F7BD99-D926-490F-8986-2901185C4733}"/>
              </a:ext>
            </a:extLst>
          </p:cNvPr>
          <p:cNvGraphicFramePr>
            <a:graphicFrameLocks noGrp="1"/>
          </p:cNvGraphicFramePr>
          <p:nvPr>
            <p:extLst>
              <p:ext uri="{D42A27DB-BD31-4B8C-83A1-F6EECF244321}">
                <p14:modId xmlns:p14="http://schemas.microsoft.com/office/powerpoint/2010/main" val="3854703285"/>
              </p:ext>
            </p:extLst>
          </p:nvPr>
        </p:nvGraphicFramePr>
        <p:xfrm>
          <a:off x="400050" y="1191932"/>
          <a:ext cx="5686425" cy="7266268"/>
        </p:xfrm>
        <a:graphic>
          <a:graphicData uri="http://schemas.openxmlformats.org/drawingml/2006/table">
            <a:tbl>
              <a:tblPr firstRow="1" bandRow="1">
                <a:tableStyleId>{5940675A-B579-460E-94D1-54222C63F5DA}</a:tableStyleId>
              </a:tblPr>
              <a:tblGrid>
                <a:gridCol w="1243012">
                  <a:extLst>
                    <a:ext uri="{9D8B030D-6E8A-4147-A177-3AD203B41FA5}">
                      <a16:colId xmlns:a16="http://schemas.microsoft.com/office/drawing/2014/main" val="1938365145"/>
                    </a:ext>
                  </a:extLst>
                </a:gridCol>
                <a:gridCol w="4443413">
                  <a:extLst>
                    <a:ext uri="{9D8B030D-6E8A-4147-A177-3AD203B41FA5}">
                      <a16:colId xmlns:a16="http://schemas.microsoft.com/office/drawing/2014/main" val="3112442988"/>
                    </a:ext>
                  </a:extLst>
                </a:gridCol>
              </a:tblGrid>
              <a:tr h="479706">
                <a:tc>
                  <a:txBody>
                    <a:bodyPr/>
                    <a:lstStyle/>
                    <a:p>
                      <a:r>
                        <a:rPr lang="en-US" sz="1400" dirty="0">
                          <a:latin typeface="TeleGrotesk Next Ultra" pitchFamily="2" charset="0"/>
                          <a:ea typeface="TeleGrotesk Next Ultra" pitchFamily="2" charset="0"/>
                          <a:cs typeface="TeleGrotesk Next Ultra" pitchFamily="2" charset="0"/>
                        </a:rPr>
                        <a:t>PURPOSE:</a:t>
                      </a:r>
                    </a:p>
                  </a:txBody>
                  <a:tcP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To discover new ways to build a safe and inclusive virtual environment.</a:t>
                      </a:r>
                      <a:endParaRPr lang="en-US" sz="1200" dirty="0">
                        <a:latin typeface="TeleGrotesk Next" pitchFamily="2" charset="0"/>
                        <a:ea typeface="TeleGrotesk Next" pitchFamily="2" charset="0"/>
                        <a:cs typeface="TeleGrotesk Next" pitchFamily="2" charset="0"/>
                      </a:endParaRPr>
                    </a:p>
                  </a:txBody>
                  <a:tcP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4216550"/>
                  </a:ext>
                </a:extLst>
              </a:tr>
              <a:tr h="370840">
                <a:tc>
                  <a:txBody>
                    <a:bodyPr/>
                    <a:lstStyle/>
                    <a:p>
                      <a:r>
                        <a:rPr lang="en-US" sz="1400" dirty="0">
                          <a:latin typeface="TeleGrotesk Next Ultra" pitchFamily="2" charset="0"/>
                          <a:ea typeface="TeleGrotesk Next Ultra" pitchFamily="2" charset="0"/>
                          <a:cs typeface="TeleGrotesk Next Ultra" pitchFamily="2" charset="0"/>
                        </a:rPr>
                        <a:t>AUDIENCE:</a:t>
                      </a: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latin typeface="TeleGrotesk Next" pitchFamily="2" charset="0"/>
                          <a:ea typeface="TeleGrotesk Next" pitchFamily="2" charset="0"/>
                          <a:cs typeface="TeleGrotesk Next" pitchFamily="2" charset="0"/>
                        </a:rPr>
                        <a:t>Self Reflection</a:t>
                      </a:r>
                    </a:p>
                    <a:p>
                      <a:endParaRPr lang="en-US" sz="1600" dirty="0">
                        <a:latin typeface="TeleGrotesk Next" pitchFamily="2" charset="0"/>
                        <a:ea typeface="TeleGrotesk Next" pitchFamily="2" charset="0"/>
                        <a:cs typeface="TeleGrotesk Next" pitchFamily="2" charset="0"/>
                      </a:endParaRP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3715734"/>
                  </a:ext>
                </a:extLst>
              </a:tr>
              <a:tr h="370840">
                <a:tc>
                  <a:txBody>
                    <a:bodyPr/>
                    <a:lstStyle/>
                    <a:p>
                      <a:r>
                        <a:rPr lang="en-US" sz="1400" dirty="0">
                          <a:latin typeface="TeleGrotesk Next Ultra" pitchFamily="2" charset="0"/>
                          <a:ea typeface="TeleGrotesk Next Ultra" pitchFamily="2" charset="0"/>
                          <a:cs typeface="TeleGrotesk Next Ultra" pitchFamily="2" charset="0"/>
                        </a:rPr>
                        <a:t>THINGS TO CONSIDER</a:t>
                      </a:r>
                    </a:p>
                    <a:p>
                      <a:endParaRPr lang="en-US" sz="14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about your team being virtual and how it impacts inclusivity.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What is the mix of tenure on your team?</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about their geographic distribution.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through what you have already done to build a safe and inclusive environment as well as to build relationships.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See if you can list at least three personal things about each team member, consider the team members you know the least about and why. Do you know what motivates each person?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Have you set up development plans for everyone on your team?</a:t>
                      </a:r>
                      <a:endParaRPr lang="en-US" sz="1200" dirty="0">
                        <a:latin typeface="TeleGrotesk Next" pitchFamily="2" charset="0"/>
                        <a:ea typeface="TeleGrotesk Next" pitchFamily="2" charset="0"/>
                        <a:cs typeface="TeleGrotesk Next" pitchFamily="2" charset="0"/>
                      </a:endParaRP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47285092"/>
                  </a:ext>
                </a:extLst>
              </a:tr>
              <a:tr h="238571">
                <a:tc>
                  <a:txBody>
                    <a:bodyPr/>
                    <a:lstStyle/>
                    <a:p>
                      <a:endParaRPr lang="en-US" sz="14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6581173"/>
                  </a:ext>
                </a:extLst>
              </a:tr>
              <a:tr h="308869">
                <a:tc gridSpan="2">
                  <a:txBody>
                    <a:bodyPr/>
                    <a:lstStyle/>
                    <a:p>
                      <a:r>
                        <a:rPr lang="en-US" sz="1400" dirty="0">
                          <a:latin typeface="TeleGrotesk Next Ultra" pitchFamily="2" charset="0"/>
                          <a:ea typeface="TeleGrotesk Next Ultra" pitchFamily="2" charset="0"/>
                          <a:cs typeface="TeleGrotesk Next Ultra" pitchFamily="2" charset="0"/>
                        </a:rPr>
                        <a:t>ACTIVITY STEPS: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8141727"/>
                  </a:ext>
                </a:extLst>
              </a:tr>
              <a:tr h="370840">
                <a:tc gridSpan="2">
                  <a:txBody>
                    <a:bodyPr/>
                    <a:lstStyle/>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Review the </a:t>
                      </a: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hlinkClick r:id="rId3">
                            <a:extLst>
                              <a:ext uri="{A12FA001-AC4F-418D-AE19-62706E023703}">
                                <ahyp:hlinkClr xmlns:ahyp="http://schemas.microsoft.com/office/drawing/2018/hyperlinkcolor" val="tx"/>
                              </a:ext>
                            </a:extLst>
                          </a:hlinkClick>
                        </a:rPr>
                        <a:t>infographic</a:t>
                      </a: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 on building virtual relationships.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As you read through the infographic, consider the following: </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Are you doing this or anything like this?</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How you think each thing listed could impact members of your team. </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Which things do you think would have the biggest impact on the relationships you have with team members?</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After considering the things listed on the infographic, come up with two ideas you will commit to doing with your team.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Begin implementing and take note of how it impacts your team and individual relationships. </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7523105"/>
                  </a:ext>
                </a:extLst>
              </a:tr>
              <a:tr h="221530">
                <a:tc gridSpan="2">
                  <a:txBody>
                    <a:bodyPr/>
                    <a:lstStyle/>
                    <a:p>
                      <a:endParaRPr lang="en-US" sz="12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958597878"/>
                  </a:ext>
                </a:extLst>
              </a:tr>
              <a:tr h="351213">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eleGrotesk Next Ultra" pitchFamily="2" charset="0"/>
                          <a:ea typeface="TeleGrotesk Next Ultra" pitchFamily="2" charset="0"/>
                          <a:cs typeface="TeleGrotesk Next Ultra" pitchFamily="2" charset="0"/>
                        </a:rPr>
                        <a:t>AFTER ACTIVITY:</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3426866132"/>
                  </a:ext>
                </a:extLst>
              </a:tr>
              <a:tr h="370840">
                <a:tc gridSpan="2">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Share your ideas and plans with your manager.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Once you feel you have solidified your two new ideas, consider pulling the infographic back up to guide you in coming up with more ideas.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Make sure to follow up with individual team members where you found the relationship needed built up.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Communicate to your team what plans you have made. </a:t>
                      </a:r>
                    </a:p>
                    <a:p>
                      <a:pPr marL="0" indent="0">
                        <a:buFont typeface="Arial" panose="020B0604020202020204" pitchFamily="34" charset="0"/>
                        <a:buNone/>
                      </a:pPr>
                      <a:endParaRPr lang="en-US" sz="1200" dirty="0">
                        <a:latin typeface="TeleGrotesk Next" pitchFamily="2" charset="0"/>
                        <a:ea typeface="TeleGrotesk Next" pitchFamily="2" charset="0"/>
                        <a:cs typeface="TeleGrotesk Next" pitchFamily="2"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362476978"/>
                  </a:ext>
                </a:extLst>
              </a:tr>
            </a:tbl>
          </a:graphicData>
        </a:graphic>
      </p:graphicFrame>
      <p:pic>
        <p:nvPicPr>
          <p:cNvPr id="8" name="Picture 7" descr="A close up of a logo&#10;&#10;Description automatically generated">
            <a:extLst>
              <a:ext uri="{FF2B5EF4-FFF2-40B4-BE49-F238E27FC236}">
                <a16:creationId xmlns:a16="http://schemas.microsoft.com/office/drawing/2014/main" id="{471DB65E-723F-4B6B-8C15-81A58F0F64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
        <p:nvSpPr>
          <p:cNvPr id="11" name="Rectangle: Rounded Corners 10">
            <a:extLst>
              <a:ext uri="{FF2B5EF4-FFF2-40B4-BE49-F238E27FC236}">
                <a16:creationId xmlns:a16="http://schemas.microsoft.com/office/drawing/2014/main" id="{6425E555-AAF6-42A5-8341-7942BF9D77BC}"/>
              </a:ext>
            </a:extLst>
          </p:cNvPr>
          <p:cNvSpPr/>
          <p:nvPr/>
        </p:nvSpPr>
        <p:spPr>
          <a:xfrm>
            <a:off x="6539696" y="578734"/>
            <a:ext cx="318304" cy="1504709"/>
          </a:xfrm>
          <a:prstGeom prst="roundRect">
            <a:avLst/>
          </a:prstGeom>
          <a:solidFill>
            <a:srgbClr val="E2007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a:latin typeface="TeleGrotesk Next Ultra" pitchFamily="2" charset="0"/>
                <a:ea typeface="TeleGrotesk Next Ultra" pitchFamily="2" charset="0"/>
                <a:cs typeface="TeleGrotesk Next Ultra" pitchFamily="2" charset="0"/>
              </a:rPr>
              <a:t>TRUST</a:t>
            </a:r>
          </a:p>
        </p:txBody>
      </p:sp>
    </p:spTree>
    <p:custDataLst>
      <p:tags r:id="rId1"/>
    </p:custDataLst>
    <p:extLst>
      <p:ext uri="{BB962C8B-B14F-4D97-AF65-F5344CB8AC3E}">
        <p14:creationId xmlns:p14="http://schemas.microsoft.com/office/powerpoint/2010/main" val="3158985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377549"/>
            <a:ext cx="6423848" cy="492443"/>
          </a:xfrm>
          <a:prstGeom prst="rect">
            <a:avLst/>
          </a:prstGeom>
          <a:noFill/>
        </p:spPr>
        <p:txBody>
          <a:bodyPr wrap="square" lIns="0" tIns="0" rIns="0" bIns="0" rtlCol="0">
            <a:spAutoFit/>
          </a:bodyPr>
          <a:lstStyle/>
          <a:p>
            <a:pPr>
              <a:defRPr/>
            </a:pPr>
            <a:r>
              <a:rPr kumimoji="0" lang="en-US" sz="3200" b="1" i="0" u="none" strike="noStrike" kern="1200" cap="none" spc="0" normalizeH="0" baseline="0" noProof="0" dirty="0">
                <a:ln>
                  <a:noFill/>
                </a:ln>
                <a:effectLst/>
                <a:uLnTx/>
                <a:uFillTx/>
                <a:latin typeface="TeleGrotesk Next Ultra"/>
                <a:cs typeface="Arial" pitchFamily="34" charset="0"/>
              </a:rPr>
              <a:t>WRITTEN COMMUNICATION</a:t>
            </a:r>
          </a:p>
        </p:txBody>
      </p:sp>
      <p:sp>
        <p:nvSpPr>
          <p:cNvPr id="4" name="TextBox 3">
            <a:extLst>
              <a:ext uri="{FF2B5EF4-FFF2-40B4-BE49-F238E27FC236}">
                <a16:creationId xmlns:a16="http://schemas.microsoft.com/office/drawing/2014/main" id="{58AFEEF5-7E33-4AA9-9690-CF538EEF5FFB}"/>
              </a:ext>
            </a:extLst>
          </p:cNvPr>
          <p:cNvSpPr txBox="1"/>
          <p:nvPr/>
        </p:nvSpPr>
        <p:spPr>
          <a:xfrm>
            <a:off x="217076" y="90905"/>
            <a:ext cx="6423848" cy="369332"/>
          </a:xfrm>
          <a:prstGeom prst="rect">
            <a:avLst/>
          </a:prstGeom>
          <a:noFill/>
        </p:spPr>
        <p:txBody>
          <a:bodyPr wrap="square" lIns="0" tIns="0" rIns="0" bIns="0" rtlCol="0">
            <a:spAutoFit/>
          </a:bodyPr>
          <a:lstStyle/>
          <a:p>
            <a:pPr>
              <a:defRPr/>
            </a:pPr>
            <a:r>
              <a:rPr lang="en-US" sz="2400" b="1">
                <a:solidFill>
                  <a:srgbClr val="E20074"/>
                </a:solidFill>
                <a:latin typeface="TeleGrotesk Next Ultra"/>
                <a:cs typeface="Arial" pitchFamily="34" charset="0"/>
              </a:rPr>
              <a:t>TRUST CREATES SAFETY &amp; INCLUSVITY</a:t>
            </a:r>
            <a:endParaRPr lang="en-US" sz="2400" b="1" dirty="0">
              <a:solidFill>
                <a:srgbClr val="E20074"/>
              </a:solidFill>
              <a:latin typeface="TeleGrotesk Next Ultra"/>
              <a:cs typeface="Arial" pitchFamily="34" charset="0"/>
            </a:endParaRPr>
          </a:p>
        </p:txBody>
      </p:sp>
      <p:graphicFrame>
        <p:nvGraphicFramePr>
          <p:cNvPr id="5" name="Table 6">
            <a:extLst>
              <a:ext uri="{FF2B5EF4-FFF2-40B4-BE49-F238E27FC236}">
                <a16:creationId xmlns:a16="http://schemas.microsoft.com/office/drawing/2014/main" id="{E5F7BD99-D926-490F-8986-2901185C4733}"/>
              </a:ext>
            </a:extLst>
          </p:cNvPr>
          <p:cNvGraphicFramePr>
            <a:graphicFrameLocks noGrp="1"/>
          </p:cNvGraphicFramePr>
          <p:nvPr>
            <p:extLst>
              <p:ext uri="{D42A27DB-BD31-4B8C-83A1-F6EECF244321}">
                <p14:modId xmlns:p14="http://schemas.microsoft.com/office/powerpoint/2010/main" val="1291933971"/>
              </p:ext>
            </p:extLst>
          </p:nvPr>
        </p:nvGraphicFramePr>
        <p:xfrm>
          <a:off x="384464" y="833148"/>
          <a:ext cx="6151418" cy="8117581"/>
        </p:xfrm>
        <a:graphic>
          <a:graphicData uri="http://schemas.openxmlformats.org/drawingml/2006/table">
            <a:tbl>
              <a:tblPr firstRow="1" bandRow="1">
                <a:tableStyleId>{5940675A-B579-460E-94D1-54222C63F5DA}</a:tableStyleId>
              </a:tblPr>
              <a:tblGrid>
                <a:gridCol w="1344656">
                  <a:extLst>
                    <a:ext uri="{9D8B030D-6E8A-4147-A177-3AD203B41FA5}">
                      <a16:colId xmlns:a16="http://schemas.microsoft.com/office/drawing/2014/main" val="1938365145"/>
                    </a:ext>
                  </a:extLst>
                </a:gridCol>
                <a:gridCol w="4806762">
                  <a:extLst>
                    <a:ext uri="{9D8B030D-6E8A-4147-A177-3AD203B41FA5}">
                      <a16:colId xmlns:a16="http://schemas.microsoft.com/office/drawing/2014/main" val="3112442988"/>
                    </a:ext>
                  </a:extLst>
                </a:gridCol>
              </a:tblGrid>
              <a:tr h="630067">
                <a:tc>
                  <a:txBody>
                    <a:bodyPr/>
                    <a:lstStyle/>
                    <a:p>
                      <a:r>
                        <a:rPr lang="en-US" sz="1400" dirty="0">
                          <a:latin typeface="TeleGrotesk Next Ultra" pitchFamily="2" charset="0"/>
                          <a:ea typeface="TeleGrotesk Next Ultra" pitchFamily="2" charset="0"/>
                          <a:cs typeface="TeleGrotesk Next Ultra" pitchFamily="2" charset="0"/>
                        </a:rPr>
                        <a:t>PURPOSE:</a:t>
                      </a:r>
                    </a:p>
                  </a:txBody>
                  <a:tcP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To analyze your written communication and interactions to reflect on the levels of trust and inclusivity you bring to your team through written communication.  What message are you sending?</a:t>
                      </a:r>
                    </a:p>
                  </a:txBody>
                  <a:tcP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4216550"/>
                  </a:ext>
                </a:extLst>
              </a:tr>
              <a:tr h="307244">
                <a:tc>
                  <a:txBody>
                    <a:bodyPr/>
                    <a:lstStyle/>
                    <a:p>
                      <a:r>
                        <a:rPr lang="en-US" sz="1400" dirty="0">
                          <a:latin typeface="TeleGrotesk Next Ultra" pitchFamily="2" charset="0"/>
                          <a:ea typeface="TeleGrotesk Next Ultra" pitchFamily="2" charset="0"/>
                          <a:cs typeface="TeleGrotesk Next Ultra" pitchFamily="2" charset="0"/>
                        </a:rPr>
                        <a:t>AUDIENCE:</a:t>
                      </a: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latin typeface="TeleGrotesk Next" pitchFamily="2" charset="0"/>
                          <a:ea typeface="TeleGrotesk Next" pitchFamily="2" charset="0"/>
                          <a:cs typeface="TeleGrotesk Next" pitchFamily="2" charset="0"/>
                        </a:rPr>
                        <a:t>Self review and Reflection</a:t>
                      </a: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3715734"/>
                  </a:ext>
                </a:extLst>
              </a:tr>
              <a:tr h="1710181">
                <a:tc>
                  <a:txBody>
                    <a:bodyPr/>
                    <a:lstStyle/>
                    <a:p>
                      <a:r>
                        <a:rPr lang="en-US" sz="1400" dirty="0">
                          <a:latin typeface="TeleGrotesk Next Ultra" pitchFamily="2" charset="0"/>
                          <a:ea typeface="TeleGrotesk Next Ultra" pitchFamily="2" charset="0"/>
                          <a:cs typeface="TeleGrotesk Next Ultra" pitchFamily="2" charset="0"/>
                        </a:rPr>
                        <a:t>THINGS TO CONSIDER</a:t>
                      </a:r>
                    </a:p>
                    <a:p>
                      <a:endParaRPr lang="en-US" sz="14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about your team being virtual and how this impacts the way you communicate.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Think about the mix of tenure on your team.</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Ask yourself if you are strategic in your communication approach.  For example, as a Coach, do you pull coachings as people become available or do you plan ahead ensuring everyone gets balanced time.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What is the frequency of your written communication? Are you consistent?  Do you send things through more than one source? In a virtual environment, overcommunication is best. </a:t>
                      </a: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47285092"/>
                  </a:ext>
                </a:extLst>
              </a:tr>
              <a:tr h="300032">
                <a:tc>
                  <a:txBody>
                    <a:bodyPr/>
                    <a:lstStyle/>
                    <a:p>
                      <a:endParaRPr lang="en-US" sz="14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6581173"/>
                  </a:ext>
                </a:extLst>
              </a:tr>
              <a:tr h="147245">
                <a:tc gridSpan="2">
                  <a:txBody>
                    <a:bodyPr/>
                    <a:lstStyle/>
                    <a:p>
                      <a:r>
                        <a:rPr lang="en-US" sz="1400" dirty="0">
                          <a:latin typeface="TeleGrotesk Next Ultra" pitchFamily="2" charset="0"/>
                          <a:ea typeface="TeleGrotesk Next Ultra" pitchFamily="2" charset="0"/>
                          <a:cs typeface="TeleGrotesk Next Ultra" pitchFamily="2" charset="0"/>
                        </a:rPr>
                        <a:t>ACTIVITY STEPS: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8141727"/>
                  </a:ext>
                </a:extLst>
              </a:tr>
              <a:tr h="2313546">
                <a:tc gridSpan="2">
                  <a:txBody>
                    <a:bodyPr/>
                    <a:lstStyle/>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Review your emails, Slack interactions and any other written communication you have recently had with your team or team members.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As you are reviewing, consider the following:</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What is the overall tone of messages? Are you transparent?</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Who is interacting and who is not?</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Are communications efficient and effective?</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Does everyone on the team appear to have a voice?</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Is anyone being misunderstood?</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Is there a structure for where and how different types of communication are handled? </a:t>
                      </a:r>
                    </a:p>
                    <a:p>
                      <a:pPr marL="800100" marR="0" lvl="1"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How often and how do you communicate with each individual team member?</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Reflect on your findings and consider what changes you may need to make to your written communication. </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7523105"/>
                  </a:ext>
                </a:extLst>
              </a:tr>
              <a:tr h="270029">
                <a:tc gridSpan="2">
                  <a:txBody>
                    <a:bodyPr/>
                    <a:lstStyle/>
                    <a:p>
                      <a:endParaRPr lang="en-US" sz="12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958597878"/>
                  </a:ext>
                </a:extLst>
              </a:tr>
              <a:tr h="1961111">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eleGrotesk Next Ultra" pitchFamily="2" charset="0"/>
                          <a:ea typeface="TeleGrotesk Next Ultra" pitchFamily="2" charset="0"/>
                          <a:cs typeface="TeleGrotesk Next Ultra" pitchFamily="2" charset="0"/>
                        </a:rPr>
                        <a:t>AFTER ACTIVITY: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Summarize your findings, what opened your eyes and what if any changes you will make. For example: I will start using more than one system to communicate to my team.  I learned that their system preferences vary.  I noticed that my tone is not always clear.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Communicate your findings to your Manager.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If necessary, communicate any changes to your team that they need to be aware of.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After a few weeks, review your communication again to see if you are executing on your planned changes.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TeleGrotesk Next" pitchFamily="2" charset="0"/>
                          <a:ea typeface="+mn-ea"/>
                          <a:cs typeface="+mn-cs"/>
                        </a:rPr>
                        <a:t>Consider reviewing the communication amongst your team members to pulse check how inclusive, supportive and trusting they are to each other. </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3426866132"/>
                  </a:ext>
                </a:extLst>
              </a:tr>
              <a:tr h="0">
                <a:tc gridSpan="2">
                  <a:txBody>
                    <a:bodyPr/>
                    <a:lstStyle/>
                    <a:p>
                      <a:pPr marL="0" indent="0">
                        <a:buFont typeface="Arial" panose="020B0604020202020204" pitchFamily="34" charset="0"/>
                        <a:buNone/>
                      </a:pPr>
                      <a:endParaRPr lang="en-US" sz="1200" dirty="0">
                        <a:latin typeface="TeleGrotesk Next" pitchFamily="2" charset="0"/>
                        <a:ea typeface="TeleGrotesk Next" pitchFamily="2" charset="0"/>
                        <a:cs typeface="TeleGrotesk Next" pitchFamily="2"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362476978"/>
                  </a:ext>
                </a:extLst>
              </a:tr>
            </a:tbl>
          </a:graphicData>
        </a:graphic>
      </p:graphicFrame>
      <p:pic>
        <p:nvPicPr>
          <p:cNvPr id="8" name="Picture 7" descr="A close up of a logo&#10;&#10;Description automatically generated">
            <a:extLst>
              <a:ext uri="{FF2B5EF4-FFF2-40B4-BE49-F238E27FC236}">
                <a16:creationId xmlns:a16="http://schemas.microsoft.com/office/drawing/2014/main" id="{471DB65E-723F-4B6B-8C15-81A58F0F64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
        <p:nvSpPr>
          <p:cNvPr id="11" name="Rectangle: Rounded Corners 10">
            <a:extLst>
              <a:ext uri="{FF2B5EF4-FFF2-40B4-BE49-F238E27FC236}">
                <a16:creationId xmlns:a16="http://schemas.microsoft.com/office/drawing/2014/main" id="{6425E555-AAF6-42A5-8341-7942BF9D77BC}"/>
              </a:ext>
            </a:extLst>
          </p:cNvPr>
          <p:cNvSpPr/>
          <p:nvPr/>
        </p:nvSpPr>
        <p:spPr>
          <a:xfrm>
            <a:off x="6539696" y="578734"/>
            <a:ext cx="318304" cy="1504709"/>
          </a:xfrm>
          <a:prstGeom prst="roundRect">
            <a:avLst/>
          </a:prstGeom>
          <a:solidFill>
            <a:srgbClr val="E2007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a:latin typeface="TeleGrotesk Next Ultra" pitchFamily="2" charset="0"/>
                <a:ea typeface="TeleGrotesk Next Ultra" pitchFamily="2" charset="0"/>
                <a:cs typeface="TeleGrotesk Next Ultra" pitchFamily="2" charset="0"/>
              </a:rPr>
              <a:t>TRUST</a:t>
            </a:r>
          </a:p>
        </p:txBody>
      </p:sp>
    </p:spTree>
    <p:custDataLst>
      <p:tags r:id="rId1"/>
    </p:custDataLst>
    <p:extLst>
      <p:ext uri="{BB962C8B-B14F-4D97-AF65-F5344CB8AC3E}">
        <p14:creationId xmlns:p14="http://schemas.microsoft.com/office/powerpoint/2010/main" val="2171128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505835"/>
            <a:ext cx="6423848" cy="492443"/>
          </a:xfrm>
          <a:prstGeom prst="rect">
            <a:avLst/>
          </a:prstGeom>
          <a:noFill/>
        </p:spPr>
        <p:txBody>
          <a:bodyPr wrap="square" lIns="0" tIns="0" rIns="0" bIns="0" rtlCol="0">
            <a:spAutoFit/>
          </a:bodyPr>
          <a:lstStyle/>
          <a:p>
            <a:pPr algn="ctr">
              <a:defRPr/>
            </a:pPr>
            <a:r>
              <a:rPr kumimoji="0" lang="en-US" sz="3200" b="1" i="0" u="none" strike="noStrike" kern="1200" cap="none" spc="0" normalizeH="0" baseline="0" noProof="0" dirty="0">
                <a:ln>
                  <a:noFill/>
                </a:ln>
                <a:effectLst/>
                <a:uLnTx/>
                <a:uFillTx/>
                <a:latin typeface="TeleGrotesk Next Ultra"/>
                <a:cs typeface="Arial" pitchFamily="34" charset="0"/>
              </a:rPr>
              <a:t>Customer &amp; Frontline First </a:t>
            </a:r>
          </a:p>
        </p:txBody>
      </p:sp>
      <p:graphicFrame>
        <p:nvGraphicFramePr>
          <p:cNvPr id="3" name="Table 6">
            <a:extLst>
              <a:ext uri="{FF2B5EF4-FFF2-40B4-BE49-F238E27FC236}">
                <a16:creationId xmlns:a16="http://schemas.microsoft.com/office/drawing/2014/main" id="{F2F49D15-6E32-4C4F-9437-B4ED50C18EDB}"/>
              </a:ext>
            </a:extLst>
          </p:cNvPr>
          <p:cNvGraphicFramePr>
            <a:graphicFrameLocks noGrp="1"/>
          </p:cNvGraphicFramePr>
          <p:nvPr>
            <p:extLst>
              <p:ext uri="{D42A27DB-BD31-4B8C-83A1-F6EECF244321}">
                <p14:modId xmlns:p14="http://schemas.microsoft.com/office/powerpoint/2010/main" val="3049499700"/>
              </p:ext>
            </p:extLst>
          </p:nvPr>
        </p:nvGraphicFramePr>
        <p:xfrm>
          <a:off x="217076" y="1191932"/>
          <a:ext cx="6517964" cy="2519680"/>
        </p:xfrm>
        <a:graphic>
          <a:graphicData uri="http://schemas.openxmlformats.org/drawingml/2006/table">
            <a:tbl>
              <a:tblPr firstRow="1" bandRow="1">
                <a:tableStyleId>{5940675A-B579-460E-94D1-54222C63F5DA}</a:tableStyleId>
              </a:tblPr>
              <a:tblGrid>
                <a:gridCol w="6517964">
                  <a:extLst>
                    <a:ext uri="{9D8B030D-6E8A-4147-A177-3AD203B41FA5}">
                      <a16:colId xmlns:a16="http://schemas.microsoft.com/office/drawing/2014/main" val="3112442988"/>
                    </a:ext>
                  </a:extLst>
                </a:gridCol>
              </a:tblGrid>
              <a:tr h="370840">
                <a:tc>
                  <a:txBody>
                    <a:bodyPr/>
                    <a:lstStyle/>
                    <a:p>
                      <a:r>
                        <a:rPr lang="en-US" sz="1600" dirty="0">
                          <a:latin typeface="TeleGrotesk Next Ultra" pitchFamily="2" charset="0"/>
                          <a:ea typeface="TeleGrotesk Next Ultra" pitchFamily="2" charset="0"/>
                          <a:cs typeface="TeleGrotesk Next Ultra" pitchFamily="2" charset="0"/>
                        </a:rPr>
                        <a:t>Header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4216550"/>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Bullet points with directions</a:t>
                      </a:r>
                    </a:p>
                    <a:p>
                      <a:endParaRPr lang="en-US" sz="16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63715734"/>
                  </a:ext>
                </a:extLst>
              </a:tr>
              <a:tr h="370840">
                <a:tc>
                  <a:txBody>
                    <a:bodyPr/>
                    <a:lstStyle/>
                    <a:p>
                      <a:r>
                        <a:rPr lang="en-US" sz="1400" dirty="0">
                          <a:latin typeface="TeleGrotesk Next Ultra" pitchFamily="2" charset="0"/>
                          <a:ea typeface="TeleGrotesk Next Ultra" pitchFamily="2" charset="0"/>
                          <a:cs typeface="TeleGrotesk Next Ultra" pitchFamily="2" charset="0"/>
                        </a:rPr>
                        <a:t>Sub header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85805609"/>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Bullet points with directions</a:t>
                      </a:r>
                    </a:p>
                    <a:p>
                      <a:endParaRPr lang="en-US" sz="16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65041910"/>
                  </a:ext>
                </a:extLst>
              </a:tr>
              <a:tr h="370840">
                <a:tc>
                  <a:txBody>
                    <a:bodyPr/>
                    <a:lstStyle/>
                    <a:p>
                      <a:r>
                        <a:rPr lang="en-US" sz="1400" dirty="0">
                          <a:latin typeface="TeleGrotesk Next Ultra" pitchFamily="2" charset="0"/>
                          <a:ea typeface="TeleGrotesk Next Ultra" pitchFamily="2" charset="0"/>
                          <a:cs typeface="TeleGrotesk Next Ultra" pitchFamily="2" charset="0"/>
                        </a:rPr>
                        <a:t>Sub header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50939961"/>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Bullet points with directions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47912129"/>
                  </a:ext>
                </a:extLst>
              </a:tr>
            </a:tbl>
          </a:graphicData>
        </a:graphic>
      </p:graphicFrame>
      <p:pic>
        <p:nvPicPr>
          <p:cNvPr id="4" name="Picture 3" descr="A close up of a logo&#10;&#10;Description automatically generated">
            <a:extLst>
              <a:ext uri="{FF2B5EF4-FFF2-40B4-BE49-F238E27FC236}">
                <a16:creationId xmlns:a16="http://schemas.microsoft.com/office/drawing/2014/main" id="{514A9498-0A54-4084-8809-706C2FF1A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Tree>
    <p:custDataLst>
      <p:tags r:id="rId1"/>
    </p:custDataLst>
    <p:extLst>
      <p:ext uri="{BB962C8B-B14F-4D97-AF65-F5344CB8AC3E}">
        <p14:creationId xmlns:p14="http://schemas.microsoft.com/office/powerpoint/2010/main" val="1489248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377549"/>
            <a:ext cx="6423848" cy="492443"/>
          </a:xfrm>
          <a:prstGeom prst="rect">
            <a:avLst/>
          </a:prstGeom>
          <a:noFill/>
        </p:spPr>
        <p:txBody>
          <a:bodyPr wrap="square" lIns="0" tIns="0" rIns="0" bIns="0" rtlCol="0">
            <a:spAutoFit/>
          </a:bodyPr>
          <a:lstStyle/>
          <a:p>
            <a:pPr>
              <a:defRPr/>
            </a:pPr>
            <a:r>
              <a:rPr lang="en-US" sz="3200" b="1" dirty="0">
                <a:latin typeface="TeleGrotesk Next Ultra"/>
                <a:cs typeface="Arial" pitchFamily="34" charset="0"/>
              </a:rPr>
              <a:t>ACTIVITY TITLE</a:t>
            </a:r>
            <a:endParaRPr kumimoji="0" lang="en-US" sz="3200" b="1" i="0" u="none" strike="noStrike" kern="1200" cap="none" spc="0" normalizeH="0" baseline="0" noProof="0" dirty="0">
              <a:ln>
                <a:noFill/>
              </a:ln>
              <a:effectLst/>
              <a:uLnTx/>
              <a:uFillTx/>
              <a:latin typeface="TeleGrotesk Next Ultra"/>
              <a:cs typeface="Arial" pitchFamily="34" charset="0"/>
            </a:endParaRPr>
          </a:p>
        </p:txBody>
      </p:sp>
      <p:sp>
        <p:nvSpPr>
          <p:cNvPr id="4" name="TextBox 3">
            <a:extLst>
              <a:ext uri="{FF2B5EF4-FFF2-40B4-BE49-F238E27FC236}">
                <a16:creationId xmlns:a16="http://schemas.microsoft.com/office/drawing/2014/main" id="{58AFEEF5-7E33-4AA9-9690-CF538EEF5FFB}"/>
              </a:ext>
            </a:extLst>
          </p:cNvPr>
          <p:cNvSpPr txBox="1"/>
          <p:nvPr/>
        </p:nvSpPr>
        <p:spPr>
          <a:xfrm>
            <a:off x="217076" y="90905"/>
            <a:ext cx="6423848" cy="369332"/>
          </a:xfrm>
          <a:prstGeom prst="rect">
            <a:avLst/>
          </a:prstGeom>
          <a:noFill/>
        </p:spPr>
        <p:txBody>
          <a:bodyPr wrap="square" lIns="0" tIns="0" rIns="0" bIns="0" rtlCol="0">
            <a:spAutoFit/>
          </a:bodyPr>
          <a:lstStyle/>
          <a:p>
            <a:pPr>
              <a:defRPr/>
            </a:pPr>
            <a:r>
              <a:rPr lang="en-US" sz="2400" b="1" dirty="0">
                <a:solidFill>
                  <a:srgbClr val="E20074"/>
                </a:solidFill>
                <a:latin typeface="TeleGrotesk Next Ultra"/>
                <a:cs typeface="Arial" pitchFamily="34" charset="0"/>
              </a:rPr>
              <a:t>TOPIC 3</a:t>
            </a:r>
          </a:p>
        </p:txBody>
      </p:sp>
      <p:graphicFrame>
        <p:nvGraphicFramePr>
          <p:cNvPr id="5" name="Table 6">
            <a:extLst>
              <a:ext uri="{FF2B5EF4-FFF2-40B4-BE49-F238E27FC236}">
                <a16:creationId xmlns:a16="http://schemas.microsoft.com/office/drawing/2014/main" id="{E5F7BD99-D926-490F-8986-2901185C4733}"/>
              </a:ext>
            </a:extLst>
          </p:cNvPr>
          <p:cNvGraphicFramePr>
            <a:graphicFrameLocks noGrp="1"/>
          </p:cNvGraphicFramePr>
          <p:nvPr/>
        </p:nvGraphicFramePr>
        <p:xfrm>
          <a:off x="400050" y="1191932"/>
          <a:ext cx="5686425" cy="4243986"/>
        </p:xfrm>
        <a:graphic>
          <a:graphicData uri="http://schemas.openxmlformats.org/drawingml/2006/table">
            <a:tbl>
              <a:tblPr firstRow="1" bandRow="1">
                <a:tableStyleId>{5940675A-B579-460E-94D1-54222C63F5DA}</a:tableStyleId>
              </a:tblPr>
              <a:tblGrid>
                <a:gridCol w="1243012">
                  <a:extLst>
                    <a:ext uri="{9D8B030D-6E8A-4147-A177-3AD203B41FA5}">
                      <a16:colId xmlns:a16="http://schemas.microsoft.com/office/drawing/2014/main" val="1938365145"/>
                    </a:ext>
                  </a:extLst>
                </a:gridCol>
                <a:gridCol w="4443413">
                  <a:extLst>
                    <a:ext uri="{9D8B030D-6E8A-4147-A177-3AD203B41FA5}">
                      <a16:colId xmlns:a16="http://schemas.microsoft.com/office/drawing/2014/main" val="3112442988"/>
                    </a:ext>
                  </a:extLst>
                </a:gridCol>
              </a:tblGrid>
              <a:tr h="479706">
                <a:tc>
                  <a:txBody>
                    <a:bodyPr/>
                    <a:lstStyle/>
                    <a:p>
                      <a:r>
                        <a:rPr lang="en-US" sz="1400" dirty="0">
                          <a:latin typeface="TeleGrotesk Next Ultra" pitchFamily="2" charset="0"/>
                          <a:ea typeface="TeleGrotesk Next Ultra" pitchFamily="2" charset="0"/>
                          <a:cs typeface="TeleGrotesk Next Ultra" pitchFamily="2" charset="0"/>
                        </a:rPr>
                        <a:t>PURPOSE:</a:t>
                      </a:r>
                    </a:p>
                  </a:txBody>
                  <a:tcP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r>
                        <a:rPr lang="en-US" sz="1200" dirty="0">
                          <a:latin typeface="TeleGrotesk Next" pitchFamily="2" charset="0"/>
                          <a:ea typeface="TeleGrotesk Next" pitchFamily="2" charset="0"/>
                          <a:cs typeface="TeleGrotesk Next" pitchFamily="2" charset="0"/>
                        </a:rPr>
                        <a:t>TEXT</a:t>
                      </a:r>
                    </a:p>
                  </a:txBody>
                  <a:tcP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4216550"/>
                  </a:ext>
                </a:extLst>
              </a:tr>
              <a:tr h="370840">
                <a:tc>
                  <a:txBody>
                    <a:bodyPr/>
                    <a:lstStyle/>
                    <a:p>
                      <a:r>
                        <a:rPr lang="en-US" sz="1400" dirty="0">
                          <a:latin typeface="TeleGrotesk Next Ultra" pitchFamily="2" charset="0"/>
                          <a:ea typeface="TeleGrotesk Next Ultra" pitchFamily="2" charset="0"/>
                          <a:cs typeface="TeleGrotesk Next Ultra" pitchFamily="2" charset="0"/>
                        </a:rPr>
                        <a:t>AUDIENCE:</a:t>
                      </a: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latin typeface="TeleGrotesk Next" pitchFamily="2" charset="0"/>
                          <a:ea typeface="TeleGrotesk Next" pitchFamily="2" charset="0"/>
                          <a:cs typeface="TeleGrotesk Next" pitchFamily="2" charset="0"/>
                        </a:rPr>
                        <a:t>TEXT</a:t>
                      </a:r>
                    </a:p>
                    <a:p>
                      <a:endParaRPr lang="en-US" sz="1600" dirty="0">
                        <a:latin typeface="TeleGrotesk Next" pitchFamily="2" charset="0"/>
                        <a:ea typeface="TeleGrotesk Next" pitchFamily="2" charset="0"/>
                        <a:cs typeface="TeleGrotesk Next" pitchFamily="2" charset="0"/>
                      </a:endParaRP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63715734"/>
                  </a:ext>
                </a:extLst>
              </a:tr>
              <a:tr h="370840">
                <a:tc>
                  <a:txBody>
                    <a:bodyPr/>
                    <a:lstStyle/>
                    <a:p>
                      <a:r>
                        <a:rPr lang="en-US" sz="1400" dirty="0">
                          <a:latin typeface="TeleGrotesk Next Ultra" pitchFamily="2" charset="0"/>
                          <a:ea typeface="TeleGrotesk Next Ultra" pitchFamily="2" charset="0"/>
                          <a:cs typeface="TeleGrotesk Next Ultra" pitchFamily="2" charset="0"/>
                        </a:rPr>
                        <a:t>THINGS TO CONSIDER</a:t>
                      </a:r>
                    </a:p>
                    <a:p>
                      <a:endParaRPr lang="en-US" sz="14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200" dirty="0">
                          <a:latin typeface="TeleGrotesk Next" pitchFamily="2" charset="0"/>
                          <a:ea typeface="TeleGrotesk Next" pitchFamily="2" charset="0"/>
                          <a:cs typeface="TeleGrotesk Next" pitchFamily="2" charset="0"/>
                        </a:rPr>
                        <a:t>TEXT</a:t>
                      </a:r>
                    </a:p>
                  </a:txBody>
                  <a:tcP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47285092"/>
                  </a:ext>
                </a:extLst>
              </a:tr>
              <a:tr h="238571">
                <a:tc>
                  <a:txBody>
                    <a:bodyPr/>
                    <a:lstStyle/>
                    <a:p>
                      <a:endParaRPr lang="en-US" sz="14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76581173"/>
                  </a:ext>
                </a:extLst>
              </a:tr>
              <a:tr h="370840">
                <a:tc gridSpan="2">
                  <a:txBody>
                    <a:bodyPr/>
                    <a:lstStyle/>
                    <a:p>
                      <a:r>
                        <a:rPr lang="en-US" sz="1400" dirty="0">
                          <a:latin typeface="TeleGrotesk Next Ultra" pitchFamily="2" charset="0"/>
                          <a:ea typeface="TeleGrotesk Next Ultra" pitchFamily="2" charset="0"/>
                          <a:cs typeface="TeleGrotesk Next Ultra" pitchFamily="2" charset="0"/>
                        </a:rPr>
                        <a:t>ACTIVITY STEPS: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28141727"/>
                  </a:ext>
                </a:extLst>
              </a:tr>
              <a:tr h="370840">
                <a:tc gridSpan="2">
                  <a:txBody>
                    <a:bodyPr/>
                    <a:lstStyle/>
                    <a:p>
                      <a:r>
                        <a:rPr lang="en-US" sz="1200" dirty="0">
                          <a:latin typeface="TeleGrotesk Next" pitchFamily="2" charset="0"/>
                          <a:ea typeface="TeleGrotesk Next" pitchFamily="2" charset="0"/>
                          <a:cs typeface="TeleGrotesk Next" pitchFamily="2" charset="0"/>
                        </a:rPr>
                        <a:t>1.</a:t>
                      </a:r>
                    </a:p>
                    <a:p>
                      <a:r>
                        <a:rPr lang="en-US" sz="1200" dirty="0">
                          <a:latin typeface="TeleGrotesk Next" pitchFamily="2" charset="0"/>
                          <a:ea typeface="TeleGrotesk Next" pitchFamily="2" charset="0"/>
                          <a:cs typeface="TeleGrotesk Next" pitchFamily="2" charset="0"/>
                        </a:rPr>
                        <a:t>2.</a:t>
                      </a:r>
                    </a:p>
                    <a:p>
                      <a:r>
                        <a:rPr lang="en-US" sz="1200" dirty="0">
                          <a:latin typeface="TeleGrotesk Next" pitchFamily="2" charset="0"/>
                          <a:ea typeface="TeleGrotesk Next" pitchFamily="2" charset="0"/>
                          <a:cs typeface="TeleGrotesk Next" pitchFamily="2" charset="0"/>
                        </a:rPr>
                        <a:t>3.</a:t>
                      </a:r>
                    </a:p>
                    <a:p>
                      <a:endParaRPr lang="en-US" sz="1200" dirty="0">
                        <a:latin typeface="TeleGrotesk Next Ultra" pitchFamily="2" charset="0"/>
                        <a:ea typeface="TeleGrotesk Next Ultra" pitchFamily="2" charset="0"/>
                        <a:cs typeface="TeleGrotesk Next Ultra" pitchFamily="2"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latin typeface="TeleGrotesk Next" pitchFamily="2" charset="0"/>
                        <a:ea typeface="TeleGrotesk Next" pitchFamily="2" charset="0"/>
                        <a:cs typeface="TeleGrotesk Next"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17523105"/>
                  </a:ext>
                </a:extLst>
              </a:tr>
              <a:tr h="221530">
                <a:tc gridSpan="2">
                  <a:txBody>
                    <a:bodyPr/>
                    <a:lstStyle/>
                    <a:p>
                      <a:endParaRPr lang="en-US" sz="12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958597878"/>
                  </a:ext>
                </a:extLst>
              </a:tr>
              <a:tr h="370840">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eleGrotesk Next Ultra" pitchFamily="2" charset="0"/>
                          <a:ea typeface="TeleGrotesk Next Ultra" pitchFamily="2" charset="0"/>
                          <a:cs typeface="TeleGrotesk Next Ultra" pitchFamily="2" charset="0"/>
                        </a:rPr>
                        <a:t>AFTER ACTIVITY:</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3426866132"/>
                  </a:ext>
                </a:extLst>
              </a:tr>
              <a:tr h="370840">
                <a:tc gridSpan="2">
                  <a:txBody>
                    <a:bodyPr/>
                    <a:lstStyle/>
                    <a:p>
                      <a:pPr marL="171450" indent="-171450">
                        <a:buFont typeface="Arial" panose="020B0604020202020204" pitchFamily="34" charset="0"/>
                        <a:buChar char="•"/>
                      </a:pPr>
                      <a:r>
                        <a:rPr lang="en-US" sz="1200" dirty="0">
                          <a:latin typeface="TeleGrotesk Next" pitchFamily="2" charset="0"/>
                          <a:ea typeface="TeleGrotesk Next" pitchFamily="2" charset="0"/>
                          <a:cs typeface="TeleGrotesk Next" pitchFamily="2" charset="0"/>
                        </a:rPr>
                        <a:t>Text</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1362476978"/>
                  </a:ext>
                </a:extLst>
              </a:tr>
            </a:tbl>
          </a:graphicData>
        </a:graphic>
      </p:graphicFrame>
      <p:pic>
        <p:nvPicPr>
          <p:cNvPr id="8" name="Picture 7" descr="A close up of a logo&#10;&#10;Description automatically generated">
            <a:extLst>
              <a:ext uri="{FF2B5EF4-FFF2-40B4-BE49-F238E27FC236}">
                <a16:creationId xmlns:a16="http://schemas.microsoft.com/office/drawing/2014/main" id="{471DB65E-723F-4B6B-8C15-81A58F0F64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
        <p:nvSpPr>
          <p:cNvPr id="11" name="Rectangle: Rounded Corners 10">
            <a:extLst>
              <a:ext uri="{FF2B5EF4-FFF2-40B4-BE49-F238E27FC236}">
                <a16:creationId xmlns:a16="http://schemas.microsoft.com/office/drawing/2014/main" id="{6425E555-AAF6-42A5-8341-7942BF9D77BC}"/>
              </a:ext>
            </a:extLst>
          </p:cNvPr>
          <p:cNvSpPr/>
          <p:nvPr/>
        </p:nvSpPr>
        <p:spPr>
          <a:xfrm>
            <a:off x="6539696" y="578734"/>
            <a:ext cx="318304" cy="1504709"/>
          </a:xfrm>
          <a:prstGeom prst="roundRect">
            <a:avLst/>
          </a:prstGeom>
          <a:solidFill>
            <a:srgbClr val="E2007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a:latin typeface="TeleGrotesk Next Ultra" pitchFamily="2" charset="0"/>
                <a:ea typeface="TeleGrotesk Next Ultra" pitchFamily="2" charset="0"/>
                <a:cs typeface="TeleGrotesk Next Ultra" pitchFamily="2" charset="0"/>
              </a:rPr>
              <a:t>TRUST</a:t>
            </a:r>
          </a:p>
        </p:txBody>
      </p:sp>
      <p:sp>
        <p:nvSpPr>
          <p:cNvPr id="7" name="Rectangle: Rounded Corners 6">
            <a:extLst>
              <a:ext uri="{FF2B5EF4-FFF2-40B4-BE49-F238E27FC236}">
                <a16:creationId xmlns:a16="http://schemas.microsoft.com/office/drawing/2014/main" id="{8F538651-C207-4C12-B973-55E68C52BB1A}"/>
              </a:ext>
            </a:extLst>
          </p:cNvPr>
          <p:cNvSpPr/>
          <p:nvPr/>
        </p:nvSpPr>
        <p:spPr>
          <a:xfrm>
            <a:off x="6539696" y="3766933"/>
            <a:ext cx="318304" cy="1504709"/>
          </a:xfrm>
          <a:prstGeom prst="roundRect">
            <a:avLst/>
          </a:prstGeom>
          <a:solidFill>
            <a:srgbClr val="E2007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a:latin typeface="TeleGrotesk Next Ultra" pitchFamily="2" charset="0"/>
                <a:ea typeface="TeleGrotesk Next Ultra" pitchFamily="2" charset="0"/>
                <a:cs typeface="TeleGrotesk Next Ultra" pitchFamily="2" charset="0"/>
              </a:rPr>
              <a:t>INCLUSIVE</a:t>
            </a:r>
          </a:p>
        </p:txBody>
      </p:sp>
      <p:sp>
        <p:nvSpPr>
          <p:cNvPr id="9" name="Rectangle: Rounded Corners 8">
            <a:extLst>
              <a:ext uri="{FF2B5EF4-FFF2-40B4-BE49-F238E27FC236}">
                <a16:creationId xmlns:a16="http://schemas.microsoft.com/office/drawing/2014/main" id="{8739E355-D973-442D-971E-FAD32CB4CD32}"/>
              </a:ext>
            </a:extLst>
          </p:cNvPr>
          <p:cNvSpPr/>
          <p:nvPr/>
        </p:nvSpPr>
        <p:spPr>
          <a:xfrm>
            <a:off x="6539696" y="5386104"/>
            <a:ext cx="318304" cy="1504709"/>
          </a:xfrm>
          <a:prstGeom prst="roundRect">
            <a:avLst/>
          </a:prstGeom>
          <a:solidFill>
            <a:srgbClr val="E2007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a:latin typeface="TeleGrotesk Next Ultra" pitchFamily="2" charset="0"/>
                <a:ea typeface="TeleGrotesk Next Ultra" pitchFamily="2" charset="0"/>
                <a:cs typeface="TeleGrotesk Next Ultra" pitchFamily="2" charset="0"/>
              </a:rPr>
              <a:t>TEX OWNERSHIP</a:t>
            </a:r>
          </a:p>
        </p:txBody>
      </p:sp>
      <p:sp>
        <p:nvSpPr>
          <p:cNvPr id="10" name="Rectangle: Rounded Corners 9">
            <a:extLst>
              <a:ext uri="{FF2B5EF4-FFF2-40B4-BE49-F238E27FC236}">
                <a16:creationId xmlns:a16="http://schemas.microsoft.com/office/drawing/2014/main" id="{F1401B9B-690D-4ED3-A160-592073B0D5AA}"/>
              </a:ext>
            </a:extLst>
          </p:cNvPr>
          <p:cNvSpPr/>
          <p:nvPr/>
        </p:nvSpPr>
        <p:spPr>
          <a:xfrm>
            <a:off x="6539696" y="2157998"/>
            <a:ext cx="318304" cy="1504709"/>
          </a:xfrm>
          <a:prstGeom prst="roundRect">
            <a:avLst/>
          </a:prstGeom>
          <a:solidFill>
            <a:srgbClr val="E2007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a:latin typeface="TeleGrotesk Next Ultra" pitchFamily="2" charset="0"/>
                <a:ea typeface="TeleGrotesk Next Ultra" pitchFamily="2" charset="0"/>
                <a:cs typeface="TeleGrotesk Next Ultra" pitchFamily="2" charset="0"/>
              </a:rPr>
              <a:t>CUSTOMER FIRST</a:t>
            </a:r>
          </a:p>
        </p:txBody>
      </p:sp>
      <p:sp>
        <p:nvSpPr>
          <p:cNvPr id="12" name="Rectangle: Rounded Corners 11">
            <a:extLst>
              <a:ext uri="{FF2B5EF4-FFF2-40B4-BE49-F238E27FC236}">
                <a16:creationId xmlns:a16="http://schemas.microsoft.com/office/drawing/2014/main" id="{3802A7BC-556B-461D-8DEC-F7BBDC8C13F7}"/>
              </a:ext>
            </a:extLst>
          </p:cNvPr>
          <p:cNvSpPr/>
          <p:nvPr/>
        </p:nvSpPr>
        <p:spPr>
          <a:xfrm>
            <a:off x="6528830" y="6962065"/>
            <a:ext cx="318304" cy="1504709"/>
          </a:xfrm>
          <a:prstGeom prst="roundRect">
            <a:avLst/>
          </a:prstGeom>
          <a:solidFill>
            <a:srgbClr val="E2007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200" dirty="0">
                <a:latin typeface="TeleGrotesk Next Ultra" pitchFamily="2" charset="0"/>
                <a:ea typeface="TeleGrotesk Next Ultra" pitchFamily="2" charset="0"/>
                <a:cs typeface="TeleGrotesk Next Ultra" pitchFamily="2" charset="0"/>
              </a:rPr>
              <a:t>VALUES &amp; CAREERS</a:t>
            </a:r>
          </a:p>
        </p:txBody>
      </p:sp>
    </p:spTree>
    <p:custDataLst>
      <p:tags r:id="rId1"/>
    </p:custDataLst>
    <p:extLst>
      <p:ext uri="{BB962C8B-B14F-4D97-AF65-F5344CB8AC3E}">
        <p14:creationId xmlns:p14="http://schemas.microsoft.com/office/powerpoint/2010/main" val="411895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505835"/>
            <a:ext cx="6423848" cy="492443"/>
          </a:xfrm>
          <a:prstGeom prst="rect">
            <a:avLst/>
          </a:prstGeom>
          <a:noFill/>
        </p:spPr>
        <p:txBody>
          <a:bodyPr wrap="square" lIns="0" tIns="0" rIns="0" bIns="0" rtlCol="0">
            <a:spAutoFit/>
          </a:bodyPr>
          <a:lstStyle/>
          <a:p>
            <a:pPr algn="ctr">
              <a:defRPr/>
            </a:pPr>
            <a:r>
              <a:rPr kumimoji="0" lang="en-US" sz="3200" b="1" i="0" u="none" strike="noStrike" kern="1200" cap="none" spc="0" normalizeH="0" baseline="0" noProof="0" dirty="0">
                <a:ln>
                  <a:noFill/>
                </a:ln>
                <a:effectLst/>
                <a:uLnTx/>
                <a:uFillTx/>
                <a:latin typeface="TeleGrotesk Next Ultra"/>
                <a:cs typeface="Arial" pitchFamily="34" charset="0"/>
              </a:rPr>
              <a:t>Inclusive Leadership</a:t>
            </a:r>
          </a:p>
        </p:txBody>
      </p:sp>
      <p:graphicFrame>
        <p:nvGraphicFramePr>
          <p:cNvPr id="3" name="Table 6">
            <a:extLst>
              <a:ext uri="{FF2B5EF4-FFF2-40B4-BE49-F238E27FC236}">
                <a16:creationId xmlns:a16="http://schemas.microsoft.com/office/drawing/2014/main" id="{F2F49D15-6E32-4C4F-9437-B4ED50C18EDB}"/>
              </a:ext>
            </a:extLst>
          </p:cNvPr>
          <p:cNvGraphicFramePr>
            <a:graphicFrameLocks noGrp="1"/>
          </p:cNvGraphicFramePr>
          <p:nvPr>
            <p:extLst>
              <p:ext uri="{D42A27DB-BD31-4B8C-83A1-F6EECF244321}">
                <p14:modId xmlns:p14="http://schemas.microsoft.com/office/powerpoint/2010/main" val="3148405552"/>
              </p:ext>
            </p:extLst>
          </p:nvPr>
        </p:nvGraphicFramePr>
        <p:xfrm>
          <a:off x="217076" y="1191932"/>
          <a:ext cx="6517964" cy="2519680"/>
        </p:xfrm>
        <a:graphic>
          <a:graphicData uri="http://schemas.openxmlformats.org/drawingml/2006/table">
            <a:tbl>
              <a:tblPr firstRow="1" bandRow="1">
                <a:tableStyleId>{5940675A-B579-460E-94D1-54222C63F5DA}</a:tableStyleId>
              </a:tblPr>
              <a:tblGrid>
                <a:gridCol w="6517964">
                  <a:extLst>
                    <a:ext uri="{9D8B030D-6E8A-4147-A177-3AD203B41FA5}">
                      <a16:colId xmlns:a16="http://schemas.microsoft.com/office/drawing/2014/main" val="3112442988"/>
                    </a:ext>
                  </a:extLst>
                </a:gridCol>
              </a:tblGrid>
              <a:tr h="370840">
                <a:tc>
                  <a:txBody>
                    <a:bodyPr/>
                    <a:lstStyle/>
                    <a:p>
                      <a:r>
                        <a:rPr lang="en-US" sz="1600" dirty="0">
                          <a:latin typeface="TeleGrotesk Next Ultra" pitchFamily="2" charset="0"/>
                          <a:ea typeface="TeleGrotesk Next Ultra" pitchFamily="2" charset="0"/>
                          <a:cs typeface="TeleGrotesk Next Ultra" pitchFamily="2" charset="0"/>
                        </a:rPr>
                        <a:t>Header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4216550"/>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Bullet points with directions</a:t>
                      </a:r>
                    </a:p>
                    <a:p>
                      <a:endParaRPr lang="en-US" sz="16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63715734"/>
                  </a:ext>
                </a:extLst>
              </a:tr>
              <a:tr h="370840">
                <a:tc>
                  <a:txBody>
                    <a:bodyPr/>
                    <a:lstStyle/>
                    <a:p>
                      <a:r>
                        <a:rPr lang="en-US" sz="1400" dirty="0">
                          <a:latin typeface="TeleGrotesk Next Ultra" pitchFamily="2" charset="0"/>
                          <a:ea typeface="TeleGrotesk Next Ultra" pitchFamily="2" charset="0"/>
                          <a:cs typeface="TeleGrotesk Next Ultra" pitchFamily="2" charset="0"/>
                        </a:rPr>
                        <a:t>Sub header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85805609"/>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Bullet points with directions</a:t>
                      </a:r>
                    </a:p>
                    <a:p>
                      <a:endParaRPr lang="en-US" sz="16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65041910"/>
                  </a:ext>
                </a:extLst>
              </a:tr>
              <a:tr h="370840">
                <a:tc>
                  <a:txBody>
                    <a:bodyPr/>
                    <a:lstStyle/>
                    <a:p>
                      <a:r>
                        <a:rPr lang="en-US" sz="1400" dirty="0">
                          <a:latin typeface="TeleGrotesk Next Ultra" pitchFamily="2" charset="0"/>
                          <a:ea typeface="TeleGrotesk Next Ultra" pitchFamily="2" charset="0"/>
                          <a:cs typeface="TeleGrotesk Next Ultra" pitchFamily="2" charset="0"/>
                        </a:rPr>
                        <a:t>Sub header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50939961"/>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Bullet points with directions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47912129"/>
                  </a:ext>
                </a:extLst>
              </a:tr>
            </a:tbl>
          </a:graphicData>
        </a:graphic>
      </p:graphicFrame>
      <p:pic>
        <p:nvPicPr>
          <p:cNvPr id="4" name="Picture 3" descr="A close up of a logo&#10;&#10;Description automatically generated">
            <a:extLst>
              <a:ext uri="{FF2B5EF4-FFF2-40B4-BE49-F238E27FC236}">
                <a16:creationId xmlns:a16="http://schemas.microsoft.com/office/drawing/2014/main" id="{514A9498-0A54-4084-8809-706C2FF1A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Tree>
    <p:custDataLst>
      <p:tags r:id="rId1"/>
    </p:custDataLst>
    <p:extLst>
      <p:ext uri="{BB962C8B-B14F-4D97-AF65-F5344CB8AC3E}">
        <p14:creationId xmlns:p14="http://schemas.microsoft.com/office/powerpoint/2010/main" val="3091383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505835"/>
            <a:ext cx="6423848" cy="492443"/>
          </a:xfrm>
          <a:prstGeom prst="rect">
            <a:avLst/>
          </a:prstGeom>
          <a:noFill/>
        </p:spPr>
        <p:txBody>
          <a:bodyPr wrap="square" lIns="0" tIns="0" rIns="0" bIns="0" rtlCol="0">
            <a:spAutoFit/>
          </a:bodyPr>
          <a:lstStyle/>
          <a:p>
            <a:pPr algn="ctr">
              <a:defRPr/>
            </a:pPr>
            <a:r>
              <a:rPr kumimoji="0" lang="en-US" sz="3200" b="1" i="0" u="none" strike="noStrike" kern="1200" cap="none" spc="0" normalizeH="0" baseline="0" noProof="0" dirty="0">
                <a:ln>
                  <a:noFill/>
                </a:ln>
                <a:effectLst/>
                <a:uLnTx/>
                <a:uFillTx/>
                <a:latin typeface="TeleGrotesk Next Ultra"/>
                <a:cs typeface="Arial" pitchFamily="34" charset="0"/>
              </a:rPr>
              <a:t>TEX &amp; Business O</a:t>
            </a:r>
            <a:r>
              <a:rPr lang="en-US" sz="3200" b="1" dirty="0" err="1">
                <a:latin typeface="TeleGrotesk Next Ultra"/>
                <a:cs typeface="Arial" pitchFamily="34" charset="0"/>
              </a:rPr>
              <a:t>wnerhsip</a:t>
            </a:r>
            <a:endParaRPr kumimoji="0" lang="en-US" sz="3200" b="1" i="0" u="none" strike="noStrike" kern="1200" cap="none" spc="0" normalizeH="0" baseline="0" noProof="0" dirty="0">
              <a:ln>
                <a:noFill/>
              </a:ln>
              <a:effectLst/>
              <a:uLnTx/>
              <a:uFillTx/>
              <a:latin typeface="TeleGrotesk Next Ultra"/>
              <a:cs typeface="Arial" pitchFamily="34" charset="0"/>
            </a:endParaRPr>
          </a:p>
        </p:txBody>
      </p:sp>
      <p:graphicFrame>
        <p:nvGraphicFramePr>
          <p:cNvPr id="3" name="Table 6">
            <a:extLst>
              <a:ext uri="{FF2B5EF4-FFF2-40B4-BE49-F238E27FC236}">
                <a16:creationId xmlns:a16="http://schemas.microsoft.com/office/drawing/2014/main" id="{F2F49D15-6E32-4C4F-9437-B4ED50C18EDB}"/>
              </a:ext>
            </a:extLst>
          </p:cNvPr>
          <p:cNvGraphicFramePr>
            <a:graphicFrameLocks noGrp="1"/>
          </p:cNvGraphicFramePr>
          <p:nvPr>
            <p:extLst>
              <p:ext uri="{D42A27DB-BD31-4B8C-83A1-F6EECF244321}">
                <p14:modId xmlns:p14="http://schemas.microsoft.com/office/powerpoint/2010/main" val="1950197196"/>
              </p:ext>
            </p:extLst>
          </p:nvPr>
        </p:nvGraphicFramePr>
        <p:xfrm>
          <a:off x="217076" y="1191932"/>
          <a:ext cx="6517964" cy="2519680"/>
        </p:xfrm>
        <a:graphic>
          <a:graphicData uri="http://schemas.openxmlformats.org/drawingml/2006/table">
            <a:tbl>
              <a:tblPr firstRow="1" bandRow="1">
                <a:tableStyleId>{5940675A-B579-460E-94D1-54222C63F5DA}</a:tableStyleId>
              </a:tblPr>
              <a:tblGrid>
                <a:gridCol w="6517964">
                  <a:extLst>
                    <a:ext uri="{9D8B030D-6E8A-4147-A177-3AD203B41FA5}">
                      <a16:colId xmlns:a16="http://schemas.microsoft.com/office/drawing/2014/main" val="3112442988"/>
                    </a:ext>
                  </a:extLst>
                </a:gridCol>
              </a:tblGrid>
              <a:tr h="370840">
                <a:tc>
                  <a:txBody>
                    <a:bodyPr/>
                    <a:lstStyle/>
                    <a:p>
                      <a:r>
                        <a:rPr lang="en-US" sz="1600" dirty="0">
                          <a:latin typeface="TeleGrotesk Next Ultra" pitchFamily="2" charset="0"/>
                          <a:ea typeface="TeleGrotesk Next Ultra" pitchFamily="2" charset="0"/>
                          <a:cs typeface="TeleGrotesk Next Ultra" pitchFamily="2" charset="0"/>
                        </a:rPr>
                        <a:t>Header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4216550"/>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Bullet points with directions</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63715734"/>
                  </a:ext>
                </a:extLst>
              </a:tr>
              <a:tr h="370840">
                <a:tc>
                  <a:txBody>
                    <a:bodyPr/>
                    <a:lstStyle/>
                    <a:p>
                      <a:r>
                        <a:rPr lang="en-US" sz="1400" dirty="0">
                          <a:latin typeface="TeleGrotesk Next Ultra" pitchFamily="2" charset="0"/>
                          <a:ea typeface="TeleGrotesk Next Ultra" pitchFamily="2" charset="0"/>
                          <a:cs typeface="TeleGrotesk Next Ultra" pitchFamily="2" charset="0"/>
                        </a:rPr>
                        <a:t>Sub header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85805609"/>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Bullet points with directions</a:t>
                      </a:r>
                    </a:p>
                    <a:p>
                      <a:endParaRPr lang="en-US" sz="16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65041910"/>
                  </a:ext>
                </a:extLst>
              </a:tr>
              <a:tr h="370840">
                <a:tc>
                  <a:txBody>
                    <a:bodyPr/>
                    <a:lstStyle/>
                    <a:p>
                      <a:r>
                        <a:rPr lang="en-US" sz="1400" dirty="0">
                          <a:latin typeface="TeleGrotesk Next Ultra" pitchFamily="2" charset="0"/>
                          <a:ea typeface="TeleGrotesk Next Ultra" pitchFamily="2" charset="0"/>
                          <a:cs typeface="TeleGrotesk Next Ultra" pitchFamily="2" charset="0"/>
                        </a:rPr>
                        <a:t>Sub header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50939961"/>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Bullet points with directions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47912129"/>
                  </a:ext>
                </a:extLst>
              </a:tr>
            </a:tbl>
          </a:graphicData>
        </a:graphic>
      </p:graphicFrame>
      <p:pic>
        <p:nvPicPr>
          <p:cNvPr id="4" name="Picture 3" descr="A close up of a logo&#10;&#10;Description automatically generated">
            <a:extLst>
              <a:ext uri="{FF2B5EF4-FFF2-40B4-BE49-F238E27FC236}">
                <a16:creationId xmlns:a16="http://schemas.microsoft.com/office/drawing/2014/main" id="{514A9498-0A54-4084-8809-706C2FF1A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Tree>
    <p:custDataLst>
      <p:tags r:id="rId1"/>
    </p:custDataLst>
    <p:extLst>
      <p:ext uri="{BB962C8B-B14F-4D97-AF65-F5344CB8AC3E}">
        <p14:creationId xmlns:p14="http://schemas.microsoft.com/office/powerpoint/2010/main" val="1989244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9ECF77D-590F-45F8-A714-50BDDEF43DB1}"/>
              </a:ext>
            </a:extLst>
          </p:cNvPr>
          <p:cNvSpPr txBox="1"/>
          <p:nvPr/>
        </p:nvSpPr>
        <p:spPr>
          <a:xfrm>
            <a:off x="217076" y="505835"/>
            <a:ext cx="6423848" cy="492443"/>
          </a:xfrm>
          <a:prstGeom prst="rect">
            <a:avLst/>
          </a:prstGeom>
          <a:noFill/>
        </p:spPr>
        <p:txBody>
          <a:bodyPr wrap="square" lIns="0" tIns="0" rIns="0" bIns="0" rtlCol="0">
            <a:spAutoFit/>
          </a:bodyPr>
          <a:lstStyle/>
          <a:p>
            <a:pPr algn="ctr">
              <a:defRPr/>
            </a:pPr>
            <a:r>
              <a:rPr kumimoji="0" lang="en-US" sz="3200" b="1" i="0" u="none" strike="noStrike" kern="1200" cap="none" spc="0" normalizeH="0" baseline="0" noProof="0" dirty="0">
                <a:ln>
                  <a:noFill/>
                </a:ln>
                <a:effectLst/>
                <a:uLnTx/>
                <a:uFillTx/>
                <a:latin typeface="TeleGrotesk Next Ultra"/>
                <a:cs typeface="Arial" pitchFamily="34" charset="0"/>
              </a:rPr>
              <a:t>Values in Care &amp; Famou</a:t>
            </a:r>
            <a:r>
              <a:rPr lang="en-US" sz="3200" b="1" dirty="0">
                <a:latin typeface="TeleGrotesk Next Ultra"/>
                <a:cs typeface="Arial" pitchFamily="34" charset="0"/>
              </a:rPr>
              <a:t>s for Careers</a:t>
            </a:r>
            <a:endParaRPr kumimoji="0" lang="en-US" sz="3200" b="1" i="0" u="none" strike="noStrike" kern="1200" cap="none" spc="0" normalizeH="0" baseline="0" noProof="0" dirty="0">
              <a:ln>
                <a:noFill/>
              </a:ln>
              <a:effectLst/>
              <a:uLnTx/>
              <a:uFillTx/>
              <a:latin typeface="TeleGrotesk Next Ultra"/>
              <a:cs typeface="Arial" pitchFamily="34" charset="0"/>
            </a:endParaRPr>
          </a:p>
        </p:txBody>
      </p:sp>
      <p:graphicFrame>
        <p:nvGraphicFramePr>
          <p:cNvPr id="3" name="Table 6">
            <a:extLst>
              <a:ext uri="{FF2B5EF4-FFF2-40B4-BE49-F238E27FC236}">
                <a16:creationId xmlns:a16="http://schemas.microsoft.com/office/drawing/2014/main" id="{F2F49D15-6E32-4C4F-9437-B4ED50C18EDB}"/>
              </a:ext>
            </a:extLst>
          </p:cNvPr>
          <p:cNvGraphicFramePr>
            <a:graphicFrameLocks noGrp="1"/>
          </p:cNvGraphicFramePr>
          <p:nvPr>
            <p:extLst>
              <p:ext uri="{D42A27DB-BD31-4B8C-83A1-F6EECF244321}">
                <p14:modId xmlns:p14="http://schemas.microsoft.com/office/powerpoint/2010/main" val="1428955292"/>
              </p:ext>
            </p:extLst>
          </p:nvPr>
        </p:nvGraphicFramePr>
        <p:xfrm>
          <a:off x="217076" y="1191932"/>
          <a:ext cx="6517964" cy="2519680"/>
        </p:xfrm>
        <a:graphic>
          <a:graphicData uri="http://schemas.openxmlformats.org/drawingml/2006/table">
            <a:tbl>
              <a:tblPr firstRow="1" bandRow="1">
                <a:tableStyleId>{5940675A-B579-460E-94D1-54222C63F5DA}</a:tableStyleId>
              </a:tblPr>
              <a:tblGrid>
                <a:gridCol w="6517964">
                  <a:extLst>
                    <a:ext uri="{9D8B030D-6E8A-4147-A177-3AD203B41FA5}">
                      <a16:colId xmlns:a16="http://schemas.microsoft.com/office/drawing/2014/main" val="3112442988"/>
                    </a:ext>
                  </a:extLst>
                </a:gridCol>
              </a:tblGrid>
              <a:tr h="370840">
                <a:tc>
                  <a:txBody>
                    <a:bodyPr/>
                    <a:lstStyle/>
                    <a:p>
                      <a:r>
                        <a:rPr lang="en-US" sz="1600" dirty="0">
                          <a:latin typeface="TeleGrotesk Next Ultra" pitchFamily="2" charset="0"/>
                          <a:ea typeface="TeleGrotesk Next Ultra" pitchFamily="2" charset="0"/>
                          <a:cs typeface="TeleGrotesk Next Ultra" pitchFamily="2" charset="0"/>
                        </a:rPr>
                        <a:t>Header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4216550"/>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Bullet points with directions</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6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63715734"/>
                  </a:ext>
                </a:extLst>
              </a:tr>
              <a:tr h="370840">
                <a:tc>
                  <a:txBody>
                    <a:bodyPr/>
                    <a:lstStyle/>
                    <a:p>
                      <a:r>
                        <a:rPr lang="en-US" sz="1400" dirty="0">
                          <a:latin typeface="TeleGrotesk Next Ultra" pitchFamily="2" charset="0"/>
                          <a:ea typeface="TeleGrotesk Next Ultra" pitchFamily="2" charset="0"/>
                          <a:cs typeface="TeleGrotesk Next Ultra" pitchFamily="2" charset="0"/>
                        </a:rPr>
                        <a:t>Sub header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85805609"/>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Bullet points with directions</a:t>
                      </a:r>
                    </a:p>
                    <a:p>
                      <a:endParaRPr lang="en-US" sz="1600" dirty="0">
                        <a:latin typeface="TeleGrotesk Next Ultra" pitchFamily="2" charset="0"/>
                        <a:ea typeface="TeleGrotesk Next Ultra" pitchFamily="2" charset="0"/>
                        <a:cs typeface="TeleGrotesk Next Ultra"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65041910"/>
                  </a:ext>
                </a:extLst>
              </a:tr>
              <a:tr h="370840">
                <a:tc>
                  <a:txBody>
                    <a:bodyPr/>
                    <a:lstStyle/>
                    <a:p>
                      <a:r>
                        <a:rPr lang="en-US" sz="1400" dirty="0">
                          <a:latin typeface="TeleGrotesk Next Ultra" pitchFamily="2" charset="0"/>
                          <a:ea typeface="TeleGrotesk Next Ultra" pitchFamily="2" charset="0"/>
                          <a:cs typeface="TeleGrotesk Next Ultra" pitchFamily="2" charset="0"/>
                        </a:rPr>
                        <a:t>Sub header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50939961"/>
                  </a:ext>
                </a:extLst>
              </a:tr>
              <a:tr h="370840">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TeleGrotesk Next" pitchFamily="2" charset="0"/>
                          <a:ea typeface="TeleGrotesk Next" pitchFamily="2" charset="0"/>
                          <a:cs typeface="TeleGrotesk Next" pitchFamily="2" charset="0"/>
                        </a:rPr>
                        <a:t>Bullet points with directions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47912129"/>
                  </a:ext>
                </a:extLst>
              </a:tr>
            </a:tbl>
          </a:graphicData>
        </a:graphic>
      </p:graphicFrame>
      <p:pic>
        <p:nvPicPr>
          <p:cNvPr id="4" name="Picture 3" descr="A close up of a logo&#10;&#10;Description automatically generated">
            <a:extLst>
              <a:ext uri="{FF2B5EF4-FFF2-40B4-BE49-F238E27FC236}">
                <a16:creationId xmlns:a16="http://schemas.microsoft.com/office/drawing/2014/main" id="{514A9498-0A54-4084-8809-706C2FF1A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158" y="104599"/>
            <a:ext cx="900824" cy="401236"/>
          </a:xfrm>
          <a:prstGeom prst="rect">
            <a:avLst/>
          </a:prstGeom>
        </p:spPr>
      </p:pic>
    </p:spTree>
    <p:custDataLst>
      <p:tags r:id="rId1"/>
    </p:custDataLst>
    <p:extLst>
      <p:ext uri="{BB962C8B-B14F-4D97-AF65-F5344CB8AC3E}">
        <p14:creationId xmlns:p14="http://schemas.microsoft.com/office/powerpoint/2010/main" val="22931136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THUMBNAIL_REFRESH" val="1"/>
  <p:tag name="ARTICULATE_SLIDE_COUNT" val="1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CC18B547221A2458235C6C013B16E45" ma:contentTypeVersion="" ma:contentTypeDescription="Create a new document." ma:contentTypeScope="" ma:versionID="c210e3b0096158c536713ec0e9a1728e">
  <xsd:schema xmlns:xsd="http://www.w3.org/2001/XMLSchema" xmlns:xs="http://www.w3.org/2001/XMLSchema" xmlns:p="http://schemas.microsoft.com/office/2006/metadata/properties" xmlns:ns2="AF668A3D-CB47-4FD4-ADBC-723442C362AF" targetNamespace="http://schemas.microsoft.com/office/2006/metadata/properties" ma:root="true" ma:fieldsID="47bb82d902823de571c38b8a78e73027" ns2:_="">
    <xsd:import namespace="AF668A3D-CB47-4FD4-ADBC-723442C362A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668A3D-CB47-4FD4-ADBC-723442C362AF"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F9966D2-CFB8-4471-AB90-F26DE44C96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668A3D-CB47-4FD4-ADBC-723442C362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AF9DB3-FF36-4237-8762-0BD965AF32EF}">
  <ds:schemaRefs>
    <ds:schemaRef ds:uri="http://schemas.microsoft.com/sharepoint/v3/contenttype/forms"/>
  </ds:schemaRefs>
</ds:datastoreItem>
</file>

<file path=customXml/itemProps3.xml><?xml version="1.0" encoding="utf-8"?>
<ds:datastoreItem xmlns:ds="http://schemas.openxmlformats.org/officeDocument/2006/customXml" ds:itemID="{3F38F5EB-6F5A-46F2-B73C-01B4FC641C66}">
  <ds:schemaRefs>
    <ds:schemaRef ds:uri="http://schemas.microsoft.com/office/2006/documentManagement/types"/>
    <ds:schemaRef ds:uri="http://schemas.microsoft.com/office/infopath/2007/PartnerControls"/>
    <ds:schemaRef ds:uri="http://schemas.openxmlformats.org/package/2006/metadata/core-properties"/>
    <ds:schemaRef ds:uri="http://purl.org/dc/dcmitype/"/>
    <ds:schemaRef ds:uri="http://schemas.microsoft.com/office/2006/metadata/properties"/>
    <ds:schemaRef ds:uri="http://purl.org/dc/terms/"/>
    <ds:schemaRef ds:uri="http://purl.org/dc/elements/1.1/"/>
    <ds:schemaRef ds:uri="AF668A3D-CB47-4FD4-ADBC-723442C362A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519</TotalTime>
  <Words>3779</Words>
  <Application>Microsoft Office PowerPoint</Application>
  <PresentationFormat>Letter Paper (8.5x11 in)</PresentationFormat>
  <Paragraphs>345</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TeleGrotesk Next</vt:lpstr>
      <vt:lpstr>TeleGrotesk Next Medium</vt:lpstr>
      <vt:lpstr>TeleGrotesk Next Ultra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Eder, Jennifer</dc:creator>
  <cp:lastModifiedBy>Anson, Laura</cp:lastModifiedBy>
  <cp:revision>12</cp:revision>
  <dcterms:created xsi:type="dcterms:W3CDTF">2020-07-28T16:32:09Z</dcterms:created>
  <dcterms:modified xsi:type="dcterms:W3CDTF">2020-08-06T01:05:07Z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0x0101005CC18B547221A2458235C6C013B16E45</vt:lpwstr>
  </property>
  <property fmtid="{D5CDD505-2E9C-101B-9397-08002B2CF9AE}" pid="3" name="ArticulateGUID">
    <vt:lpwstr>DFADB4B5-421C-44E1-A1DD-6E2DC8CED4EB</vt:lpwstr>
  </property>
  <property fmtid="{D5CDD505-2E9C-101B-9397-08002B2CF9AE}" pid="4" name="ArticulatePath">
    <vt:lpwstr>https://tmobileusa.sharepoint.com/teams/CCLDIDProjectSites/Care_Culture_Series/Shared Documents/Culture Series Playbook Template</vt:lpwstr>
  </property>
</Properties>
</file>