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custDataLst>
    <p:tags r:id="rId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074"/>
    <a:srgbClr val="33A3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66A95-2497-4AFA-8DA1-7B7502B9BD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D3B76C-C175-4BC8-B50F-CECD70BA99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88A7D3-ED0A-4708-8B8E-C41972177F1A}"/>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5" name="Footer Placeholder 4">
            <a:extLst>
              <a:ext uri="{FF2B5EF4-FFF2-40B4-BE49-F238E27FC236}">
                <a16:creationId xmlns:a16="http://schemas.microsoft.com/office/drawing/2014/main" id="{6FC84DDE-6A70-4B40-972F-129C3BEB6D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09087-5E6E-49CC-BA14-DF3EF4A9488F}"/>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42360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0613-E92F-47D1-A9B5-B6A7DFBE8C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2462DE-D883-436C-A2AD-CA1F17FC82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E63A6F-2D39-45EF-AF3A-63A2B8AFAED6}"/>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5" name="Footer Placeholder 4">
            <a:extLst>
              <a:ext uri="{FF2B5EF4-FFF2-40B4-BE49-F238E27FC236}">
                <a16:creationId xmlns:a16="http://schemas.microsoft.com/office/drawing/2014/main" id="{EA1755D5-C2C6-4EC6-B0AE-F8406D7359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E5779-EF4C-4EA2-BD3B-56CC6CB61345}"/>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872638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B96E4-679B-4F06-B37F-D95CB1AA5B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854969-FD94-4250-809A-CB4901928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79F94C-BBC8-4B1B-9706-7E14DD58FB4F}"/>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5" name="Footer Placeholder 4">
            <a:extLst>
              <a:ext uri="{FF2B5EF4-FFF2-40B4-BE49-F238E27FC236}">
                <a16:creationId xmlns:a16="http://schemas.microsoft.com/office/drawing/2014/main" id="{A4118D85-A6F7-40AD-B6C0-72F1BB03F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EB46B-3E03-4C90-AED7-B1AC4D9F941C}"/>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60653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6D7B-3BD3-43DD-A889-0CA8E738C2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E0BCDB-9B8E-4325-B097-91CE83E2C6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741C2-4993-456B-BA20-169C79B0FF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A8FC06-0CB1-4DBA-B09D-AFC64481CC14}"/>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6" name="Footer Placeholder 5">
            <a:extLst>
              <a:ext uri="{FF2B5EF4-FFF2-40B4-BE49-F238E27FC236}">
                <a16:creationId xmlns:a16="http://schemas.microsoft.com/office/drawing/2014/main" id="{4A0DD3FB-DEE0-48D3-A9CF-B30B83DE3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CBD5F6-2226-4BB1-92B7-5A5032F35C1D}"/>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604879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282C-8345-41B4-B8D3-0A32DCBCB8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B11103-389F-4C27-9A11-E6F220C97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D52634-11C9-4A0A-B536-84335299CD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D91B08-A937-4704-871A-23CB20F079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E69F71-C469-444E-96FF-DE522B502B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627D2B-B063-4FB8-A9D6-1F0C35EB739A}"/>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8" name="Footer Placeholder 7">
            <a:extLst>
              <a:ext uri="{FF2B5EF4-FFF2-40B4-BE49-F238E27FC236}">
                <a16:creationId xmlns:a16="http://schemas.microsoft.com/office/drawing/2014/main" id="{04E852B5-6AA6-4C75-926F-0CAD396C0C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5CD6C2-EABD-4958-9328-D49E30BE8E2E}"/>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047185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5CFF-8006-42B0-8972-B5F9430020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F4C40C-AF2A-4E31-BE59-53D0AD349008}"/>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4" name="Footer Placeholder 3">
            <a:extLst>
              <a:ext uri="{FF2B5EF4-FFF2-40B4-BE49-F238E27FC236}">
                <a16:creationId xmlns:a16="http://schemas.microsoft.com/office/drawing/2014/main" id="{19515FB3-78C8-4565-8AC4-F2958054E7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B2E08C-48AE-43E9-952B-9E5DDAF14238}"/>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387104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86C09A-2846-496D-839A-552483222F78}"/>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3" name="Footer Placeholder 2">
            <a:extLst>
              <a:ext uri="{FF2B5EF4-FFF2-40B4-BE49-F238E27FC236}">
                <a16:creationId xmlns:a16="http://schemas.microsoft.com/office/drawing/2014/main" id="{05CE5015-64CA-43A0-A3AD-E7274D5BFA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EEDDC7-F9A4-4B28-9F39-903EF75BD831}"/>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297677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5536-8888-4C35-AB94-A125ABC28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4210AC-0D8E-4840-85A4-407FD65A06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856BD4-F1D7-4461-BF01-344FCC488C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9210CB-D677-42C1-81C4-3BFC7CDAC825}"/>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6" name="Footer Placeholder 5">
            <a:extLst>
              <a:ext uri="{FF2B5EF4-FFF2-40B4-BE49-F238E27FC236}">
                <a16:creationId xmlns:a16="http://schemas.microsoft.com/office/drawing/2014/main" id="{2F147BB1-21D5-4928-B607-D7A49A8550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DC4937-1F10-437E-BB40-A000C1359076}"/>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1660876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1CAD-F27F-498E-B851-49B0A5D223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8EAA53-02C0-4443-B3FC-F964A4F18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84E46E-3A93-424E-AD6F-93F9779DF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A407B3-EC16-4925-B966-DC4F20895361}"/>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6" name="Footer Placeholder 5">
            <a:extLst>
              <a:ext uri="{FF2B5EF4-FFF2-40B4-BE49-F238E27FC236}">
                <a16:creationId xmlns:a16="http://schemas.microsoft.com/office/drawing/2014/main" id="{1CF956D3-AE44-47B9-95AD-CF75F1BD4F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33A114-5DFC-4318-A35C-9526F00CB2FF}"/>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2374760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10C2D-F837-4671-B3B6-74ED9FB68F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211B6C-2CA2-407A-A11A-998BEF97AA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2BCF0D-0449-4472-A63C-876F03BC9326}"/>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5" name="Footer Placeholder 4">
            <a:extLst>
              <a:ext uri="{FF2B5EF4-FFF2-40B4-BE49-F238E27FC236}">
                <a16:creationId xmlns:a16="http://schemas.microsoft.com/office/drawing/2014/main" id="{DE87F57E-806C-4635-8BCD-64FD67FF80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631D0-235D-4496-80C1-295BB8A38C22}"/>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1991731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B688E6-3CAA-4D0B-A20E-E4F9C8E282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743503-76E4-4C63-B136-E82DF3048F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CE5B9-0D5E-478B-B024-4B4ABF4E512B}"/>
              </a:ext>
            </a:extLst>
          </p:cNvPr>
          <p:cNvSpPr>
            <a:spLocks noGrp="1"/>
          </p:cNvSpPr>
          <p:nvPr>
            <p:ph type="dt" sz="half" idx="10"/>
          </p:nvPr>
        </p:nvSpPr>
        <p:spPr/>
        <p:txBody>
          <a:bodyPr/>
          <a:lstStyle/>
          <a:p>
            <a:fld id="{9EA1FB90-70FB-4802-B116-EF50D49AC452}" type="datetimeFigureOut">
              <a:rPr lang="en-US" smtClean="0"/>
              <a:t>12/20/2021</a:t>
            </a:fld>
            <a:endParaRPr lang="en-US"/>
          </a:p>
        </p:txBody>
      </p:sp>
      <p:sp>
        <p:nvSpPr>
          <p:cNvPr id="5" name="Footer Placeholder 4">
            <a:extLst>
              <a:ext uri="{FF2B5EF4-FFF2-40B4-BE49-F238E27FC236}">
                <a16:creationId xmlns:a16="http://schemas.microsoft.com/office/drawing/2014/main" id="{65BD8FF8-E5CD-4466-B6D7-AFF2B8A3A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88EA4C-D597-42C5-84AB-2BE6BF796742}"/>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675556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DE68F1-84D7-41B4-9096-1F66AECB85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4D5723-7AE7-4825-9BBA-2060265FB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629416-98AC-4292-AEB4-3E77B85307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A1FB90-70FB-4802-B116-EF50D49AC452}" type="datetimeFigureOut">
              <a:rPr lang="en-US" smtClean="0"/>
              <a:t>12/20/2021</a:t>
            </a:fld>
            <a:endParaRPr lang="en-US"/>
          </a:p>
        </p:txBody>
      </p:sp>
      <p:sp>
        <p:nvSpPr>
          <p:cNvPr id="5" name="Footer Placeholder 4">
            <a:extLst>
              <a:ext uri="{FF2B5EF4-FFF2-40B4-BE49-F238E27FC236}">
                <a16:creationId xmlns:a16="http://schemas.microsoft.com/office/drawing/2014/main" id="{289E19C2-941A-46C6-AD3A-7C07947D3B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C9E14D-8222-4CF1-8483-4694190E6A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EDCBF-8C86-4D29-9732-EB7ECBE6D9FA}" type="slidenum">
              <a:rPr lang="en-US" smtClean="0"/>
              <a:t>‹#›</a:t>
            </a:fld>
            <a:endParaRPr lang="en-US"/>
          </a:p>
        </p:txBody>
      </p:sp>
    </p:spTree>
    <p:extLst>
      <p:ext uri="{BB962C8B-B14F-4D97-AF65-F5344CB8AC3E}">
        <p14:creationId xmlns:p14="http://schemas.microsoft.com/office/powerpoint/2010/main" val="579839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hyperlink" Target="https://thrive.t-mobile.com/lessons/24760-home-internet-sales-learner-the-competitive" TargetMode="External"/><Relationship Id="rId13" Type="http://schemas.openxmlformats.org/officeDocument/2006/relationships/hyperlink" Target="https://thrive.t-mobile.com/path/4536-tex-home-internet-conversion-learner-path" TargetMode="External"/><Relationship Id="rId18" Type="http://schemas.openxmlformats.org/officeDocument/2006/relationships/hyperlink" Target="https://thrive.t-mobile.com/lesson/13864-intentional-interviewing-cues-for-a-successful" TargetMode="External"/><Relationship Id="rId3" Type="http://schemas.openxmlformats.org/officeDocument/2006/relationships/image" Target="../media/image2.jpg"/><Relationship Id="rId7" Type="http://schemas.openxmlformats.org/officeDocument/2006/relationships/hyperlink" Target="https://thrive.t-mobile.com/lessons/24761-home-internet-sales-facilitator-the-competitive" TargetMode="External"/><Relationship Id="rId12" Type="http://schemas.openxmlformats.org/officeDocument/2006/relationships/hyperlink" Target="https://thrive.t-mobile.com/path/4532-tex-home-internet-conversion-facilitator-path" TargetMode="External"/><Relationship Id="rId17" Type="http://schemas.openxmlformats.org/officeDocument/2006/relationships/hyperlink" Target="https://thrive.t-mobile.com/lesson/14836-senior-expert-best-of-the-best-modernization" TargetMode="External"/><Relationship Id="rId2" Type="http://schemas.openxmlformats.org/officeDocument/2006/relationships/slideLayout" Target="../slideLayouts/slideLayout1.xml"/><Relationship Id="rId16" Type="http://schemas.openxmlformats.org/officeDocument/2006/relationships/hyperlink" Target="https://thrive.t-mobile.com/path/4087-ibts-lm-new-hire-learner-path-with-home-internet" TargetMode="External"/><Relationship Id="rId1" Type="http://schemas.openxmlformats.org/officeDocument/2006/relationships/tags" Target="../tags/tag3.xml"/><Relationship Id="rId6" Type="http://schemas.openxmlformats.org/officeDocument/2006/relationships/hyperlink" Target="https://thrive.t-mobile.com/lesson/25727-completing-the-sale-huddle-series-facilitator" TargetMode="External"/><Relationship Id="rId11" Type="http://schemas.openxmlformats.org/officeDocument/2006/relationships/hyperlink" Target="https://thrive.t-mobile.com/paths/5288-ibts-lm-new-hire-learner-the-interaction-guide" TargetMode="External"/><Relationship Id="rId5" Type="http://schemas.openxmlformats.org/officeDocument/2006/relationships/hyperlink" Target="https://thrive.t-mobile.com/lesson/28018-ibts-lm-new-hire-learner-pronouns-matter" TargetMode="External"/><Relationship Id="rId15" Type="http://schemas.openxmlformats.org/officeDocument/2006/relationships/hyperlink" Target="https://thrive.t-mobile.com/path/4088-ibts-lm-new-hire-facilitator-path-with-home" TargetMode="External"/><Relationship Id="rId10" Type="http://schemas.openxmlformats.org/officeDocument/2006/relationships/hyperlink" Target="https://thrive.t-mobile.com/lessons/24363-ibts-lm-new-hire-facilitator-the-interaction" TargetMode="External"/><Relationship Id="rId19" Type="http://schemas.openxmlformats.org/officeDocument/2006/relationships/hyperlink" Target="https://thrive.t-mobile.com/lesson/15731-history-of-rate-plans" TargetMode="External"/><Relationship Id="rId4" Type="http://schemas.openxmlformats.org/officeDocument/2006/relationships/hyperlink" Target="https://thrive.t-mobile.com/lesson/28020-ibts-lm-new-hire-facilitator-pronouns-matter" TargetMode="External"/><Relationship Id="rId9" Type="http://schemas.openxmlformats.org/officeDocument/2006/relationships/hyperlink" Target="https://thrive.t-mobile.com/lessons/24511-care-the-interaction-guide" TargetMode="External"/><Relationship Id="rId14" Type="http://schemas.openxmlformats.org/officeDocument/2006/relationships/hyperlink" Target="https://thrive.t-mobile.com/lesson/21149-ibts-lm-new-hire-facilitator-prep-gu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4287EA-CDE6-4E19-A40C-D1DD87A8A7AA}"/>
              </a:ext>
            </a:extLst>
          </p:cNvPr>
          <p:cNvPicPr>
            <a:picLocks noChangeAspect="1"/>
          </p:cNvPicPr>
          <p:nvPr/>
        </p:nvPicPr>
        <p:blipFill>
          <a:blip r:embed="rId3">
            <a:extLst>
              <a:ext uri="{28A0092B-C50C-407E-A947-70E740481C1C}">
                <a14:useLocalDpi xmlns:a14="http://schemas.microsoft.com/office/drawing/2010/main" val="0"/>
              </a:ext>
            </a:extLst>
          </a:blip>
          <a:srcRect t="21094" b="21094"/>
          <a:stretch/>
        </p:blipFill>
        <p:spPr>
          <a:xfrm>
            <a:off x="329316" y="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13" name="Rectangle 12">
            <a:extLst>
              <a:ext uri="{FF2B5EF4-FFF2-40B4-BE49-F238E27FC236}">
                <a16:creationId xmlns:a16="http://schemas.microsoft.com/office/drawing/2014/main" id="{78F37EC7-5E5E-4BED-B406-EDA77021BEC4}"/>
              </a:ext>
            </a:extLst>
          </p:cNvPr>
          <p:cNvSpPr/>
          <p:nvPr/>
        </p:nvSpPr>
        <p:spPr>
          <a:xfrm>
            <a:off x="5837446" y="728717"/>
            <a:ext cx="5588000" cy="3779520"/>
          </a:xfrm>
          <a:prstGeom prst="rect">
            <a:avLst/>
          </a:prstGeom>
          <a:solidFill>
            <a:schemeClr val="bg1">
              <a:alpha val="48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eleNeo Office ExtraBold" panose="020B0A04040202090203" pitchFamily="34" charset="0"/>
            </a:endParaRPr>
          </a:p>
        </p:txBody>
      </p:sp>
      <p:sp>
        <p:nvSpPr>
          <p:cNvPr id="6" name="Rectangle 5">
            <a:extLst>
              <a:ext uri="{FF2B5EF4-FFF2-40B4-BE49-F238E27FC236}">
                <a16:creationId xmlns:a16="http://schemas.microsoft.com/office/drawing/2014/main" id="{807CF812-1351-4C8F-B63E-5C6A0521BB27}"/>
              </a:ext>
            </a:extLst>
          </p:cNvPr>
          <p:cNvSpPr/>
          <p:nvPr/>
        </p:nvSpPr>
        <p:spPr>
          <a:xfrm>
            <a:off x="5831490" y="711199"/>
            <a:ext cx="5588000" cy="3779520"/>
          </a:xfrm>
          <a:prstGeom prst="rect">
            <a:avLst/>
          </a:prstGeom>
          <a:solidFill>
            <a:srgbClr val="E20074"/>
          </a:solidFill>
          <a:ln>
            <a:noFill/>
          </a:ln>
          <a:scene3d>
            <a:camera prst="orthographicFront"/>
            <a:lightRig rig="glow" dir="t"/>
          </a:scene3d>
          <a:sp3d extrusionH="939800" prstMaterial="translucentPowder">
            <a:bevelT w="381000"/>
            <a:bevelB w="425450" h="2540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eleNeo Office ExtraBold" panose="020B0A04040202090203" pitchFamily="34" charset="0"/>
            </a:endParaRPr>
          </a:p>
        </p:txBody>
      </p:sp>
      <p:sp>
        <p:nvSpPr>
          <p:cNvPr id="15" name="Rectangle 14">
            <a:extLst>
              <a:ext uri="{FF2B5EF4-FFF2-40B4-BE49-F238E27FC236}">
                <a16:creationId xmlns:a16="http://schemas.microsoft.com/office/drawing/2014/main" id="{8A63FA20-3C08-4258-B936-F1371BE975E0}"/>
              </a:ext>
            </a:extLst>
          </p:cNvPr>
          <p:cNvSpPr/>
          <p:nvPr/>
        </p:nvSpPr>
        <p:spPr>
          <a:xfrm>
            <a:off x="6305158" y="1156138"/>
            <a:ext cx="4625601" cy="2785241"/>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eleNeo Office ExtraBold" panose="020B0A04040202090203" pitchFamily="34" charset="0"/>
            </a:endParaRPr>
          </a:p>
        </p:txBody>
      </p:sp>
      <p:sp>
        <p:nvSpPr>
          <p:cNvPr id="7" name="TextBox 6">
            <a:extLst>
              <a:ext uri="{FF2B5EF4-FFF2-40B4-BE49-F238E27FC236}">
                <a16:creationId xmlns:a16="http://schemas.microsoft.com/office/drawing/2014/main" id="{FEB096C2-AEA2-4877-8B41-2716B9034A12}"/>
              </a:ext>
            </a:extLst>
          </p:cNvPr>
          <p:cNvSpPr txBox="1"/>
          <p:nvPr/>
        </p:nvSpPr>
        <p:spPr>
          <a:xfrm>
            <a:off x="6307935" y="1222944"/>
            <a:ext cx="5128328" cy="2554545"/>
          </a:xfrm>
          <a:prstGeom prst="rect">
            <a:avLst/>
          </a:prstGeom>
          <a:noFill/>
        </p:spPr>
        <p:txBody>
          <a:bodyPr wrap="square" rtlCol="0">
            <a:spAutoFit/>
          </a:bodyPr>
          <a:lstStyle/>
          <a:p>
            <a:r>
              <a:rPr lang="en-US" sz="6000" b="1" dirty="0">
                <a:solidFill>
                  <a:schemeClr val="bg1"/>
                </a:solidFill>
                <a:latin typeface="Candara" panose="020E0502030303020204" pitchFamily="34" charset="0"/>
              </a:rPr>
              <a:t>Laura Anson</a:t>
            </a:r>
          </a:p>
          <a:p>
            <a:r>
              <a:rPr lang="en-US" sz="10000" b="1" dirty="0">
                <a:solidFill>
                  <a:schemeClr val="bg1"/>
                </a:solidFill>
                <a:latin typeface="Candara" panose="020E0502030303020204" pitchFamily="34" charset="0"/>
              </a:rPr>
              <a:t>THRIVE</a:t>
            </a:r>
          </a:p>
        </p:txBody>
      </p:sp>
    </p:spTree>
    <p:custDataLst>
      <p:tags r:id="rId1"/>
    </p:custDataLst>
    <p:extLst>
      <p:ext uri="{BB962C8B-B14F-4D97-AF65-F5344CB8AC3E}">
        <p14:creationId xmlns:p14="http://schemas.microsoft.com/office/powerpoint/2010/main" val="4083044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4287EA-CDE6-4E19-A40C-D1DD87A8A7AA}"/>
              </a:ext>
            </a:extLst>
          </p:cNvPr>
          <p:cNvPicPr>
            <a:picLocks noChangeAspect="1"/>
          </p:cNvPicPr>
          <p:nvPr/>
        </p:nvPicPr>
        <p:blipFill>
          <a:blip r:embed="rId3">
            <a:alphaModFix amt="41000"/>
            <a:extLst>
              <a:ext uri="{28A0092B-C50C-407E-A947-70E740481C1C}">
                <a14:useLocalDpi xmlns:a14="http://schemas.microsoft.com/office/drawing/2010/main" val="0"/>
              </a:ext>
            </a:extLst>
          </a:blip>
          <a:srcRect l="1274" r="1274"/>
          <a:stretch/>
        </p:blipFill>
        <p:spPr>
          <a:xfrm>
            <a:off x="329316" y="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2" name="TextBox 1">
            <a:extLst>
              <a:ext uri="{FF2B5EF4-FFF2-40B4-BE49-F238E27FC236}">
                <a16:creationId xmlns:a16="http://schemas.microsoft.com/office/drawing/2014/main" id="{4FE1B21F-2A7D-476A-A5C7-0C14BAB40F16}"/>
              </a:ext>
            </a:extLst>
          </p:cNvPr>
          <p:cNvSpPr txBox="1"/>
          <p:nvPr/>
        </p:nvSpPr>
        <p:spPr>
          <a:xfrm>
            <a:off x="1872342" y="158966"/>
            <a:ext cx="10398035" cy="7248138"/>
          </a:xfrm>
          <a:prstGeom prst="rect">
            <a:avLst/>
          </a:prstGeom>
          <a:noFill/>
        </p:spPr>
        <p:txBody>
          <a:bodyPr wrap="square" rtlCol="0">
            <a:spAutoFit/>
          </a:bodyPr>
          <a:lstStyle/>
          <a:p>
            <a:r>
              <a:rPr lang="en-US" sz="1100" dirty="0">
                <a:latin typeface="TeleNeo Office Medium" panose="020B0604040202090203" pitchFamily="34" charset="0"/>
              </a:rPr>
              <a:t>I have a lot of experience in THRIVE. I have created lessons, converted lessons, created and maintained paths, taught others how to use Thrive, uploaded SCORMS, and have begun using the reporting options in THRIVE more and more. Here are links to a few highlights. I have tried to snag just a few for the purposes of this portfolio. </a:t>
            </a:r>
          </a:p>
          <a:p>
            <a:endParaRPr lang="en-US" sz="1100" dirty="0">
              <a:latin typeface="TeleNeo Office Medium" panose="020B0604040202090203" pitchFamily="34" charset="0"/>
            </a:endParaRPr>
          </a:p>
          <a:p>
            <a:r>
              <a:rPr lang="en-US" sz="1100" dirty="0">
                <a:latin typeface="TeleNeo Office Medium" panose="020B0604040202090203" pitchFamily="34" charset="0"/>
              </a:rPr>
              <a:t>My most recent project I got to build from the ground up.  Here are link to the learner and facilitator guides.</a:t>
            </a:r>
          </a:p>
          <a:p>
            <a:r>
              <a:rPr lang="en-US" sz="1100" dirty="0">
                <a:latin typeface="TeleNeo Office Medium" panose="020B0604040202090203" pitchFamily="34" charset="0"/>
                <a:hlinkClick r:id="rId4"/>
              </a:rPr>
              <a:t>Pronouns Matter Facilitator</a:t>
            </a:r>
            <a:endParaRPr lang="en-US" sz="1100" dirty="0">
              <a:latin typeface="TeleNeo Office Medium" panose="020B0604040202090203" pitchFamily="34" charset="0"/>
            </a:endParaRPr>
          </a:p>
          <a:p>
            <a:r>
              <a:rPr lang="en-US" sz="1100" dirty="0">
                <a:latin typeface="TeleNeo Office Medium" panose="020B0604040202090203" pitchFamily="34" charset="0"/>
                <a:hlinkClick r:id="rId5"/>
              </a:rPr>
              <a:t>Pronouns </a:t>
            </a:r>
            <a:r>
              <a:rPr lang="en-US" sz="1100">
                <a:latin typeface="TeleNeo Office Medium" panose="020B0604040202090203" pitchFamily="34" charset="0"/>
                <a:hlinkClick r:id="rId5"/>
              </a:rPr>
              <a:t>Matter Learner</a:t>
            </a:r>
            <a:r>
              <a:rPr lang="en-US" sz="1100">
                <a:latin typeface="TeleNeo Office Medium" panose="020B0604040202090203" pitchFamily="34" charset="0"/>
              </a:rPr>
              <a:t> (SCORM)</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Recently completed Capstone Project that my site will be using for Sales.  I wanted to showcase my creativity in THRIVE</a:t>
            </a:r>
          </a:p>
          <a:p>
            <a:r>
              <a:rPr lang="en-US" sz="1100" dirty="0">
                <a:latin typeface="TeleNeo Office Medium" panose="020B0604040202090203" pitchFamily="34" charset="0"/>
                <a:hlinkClick r:id="rId6"/>
              </a:rPr>
              <a:t>Completing the Sale: Facilitator Huddle Guide</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Created Competitive Comparison Huddle and converted it to THRIVE for New Hire</a:t>
            </a:r>
          </a:p>
          <a:p>
            <a:r>
              <a:rPr lang="en-US" sz="1100" dirty="0">
                <a:latin typeface="TeleNeo Office Medium" panose="020B0604040202090203" pitchFamily="34" charset="0"/>
                <a:hlinkClick r:id="rId7"/>
              </a:rPr>
              <a:t>Competitive Comparison Facilitator</a:t>
            </a:r>
            <a:endParaRPr lang="en-US" sz="1100" dirty="0">
              <a:latin typeface="TeleNeo Office Medium" panose="020B0604040202090203" pitchFamily="34" charset="0"/>
            </a:endParaRPr>
          </a:p>
          <a:p>
            <a:r>
              <a:rPr lang="en-US" sz="1100" dirty="0">
                <a:latin typeface="TeleNeo Office Medium" panose="020B0604040202090203" pitchFamily="34" charset="0"/>
                <a:hlinkClick r:id="rId8"/>
              </a:rPr>
              <a:t>Competitive Comparison Learner</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New “Call Flow” for Telesales Interaction Guide</a:t>
            </a:r>
          </a:p>
          <a:p>
            <a:r>
              <a:rPr lang="en-US" sz="1100" dirty="0">
                <a:latin typeface="TeleNeo Office Medium" panose="020B0604040202090203" pitchFamily="34" charset="0"/>
                <a:hlinkClick r:id="rId9"/>
              </a:rPr>
              <a:t>WBT for Continued Ed</a:t>
            </a:r>
            <a:endParaRPr lang="en-US" sz="1100" dirty="0">
              <a:latin typeface="TeleNeo Office Medium" panose="020B0604040202090203" pitchFamily="34" charset="0"/>
            </a:endParaRPr>
          </a:p>
          <a:p>
            <a:r>
              <a:rPr lang="en-US" sz="1100" dirty="0">
                <a:latin typeface="TeleNeo Office Medium" panose="020B0604040202090203" pitchFamily="34" charset="0"/>
                <a:hlinkClick r:id="rId10"/>
              </a:rPr>
              <a:t>New Hire Facilitator</a:t>
            </a:r>
            <a:endParaRPr lang="en-US" sz="1100" dirty="0">
              <a:latin typeface="TeleNeo Office Medium" panose="020B0604040202090203" pitchFamily="34" charset="0"/>
            </a:endParaRPr>
          </a:p>
          <a:p>
            <a:r>
              <a:rPr lang="en-US" sz="1100" dirty="0">
                <a:latin typeface="TeleNeo Office Medium" panose="020B0604040202090203" pitchFamily="34" charset="0"/>
                <a:hlinkClick r:id="rId11"/>
              </a:rPr>
              <a:t>New Hire Learner Path</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Complete Reorg with updates completed in short turn around time: New lessons, updated lessons, Re-pathed and personalized for this Pilot</a:t>
            </a:r>
          </a:p>
          <a:p>
            <a:r>
              <a:rPr lang="en-US" sz="1100" dirty="0">
                <a:latin typeface="TeleNeo Office Medium" panose="020B0604040202090203" pitchFamily="34" charset="0"/>
                <a:hlinkClick r:id="rId12"/>
              </a:rPr>
              <a:t>TEX Home Internet Sales Conversion Pilot Facilitator Path</a:t>
            </a:r>
            <a:endParaRPr lang="en-US" sz="1100" dirty="0">
              <a:latin typeface="TeleNeo Office Medium" panose="020B0604040202090203" pitchFamily="34" charset="0"/>
            </a:endParaRPr>
          </a:p>
          <a:p>
            <a:r>
              <a:rPr lang="en-US" sz="1100" dirty="0">
                <a:latin typeface="TeleNeo Office Medium" panose="020B0604040202090203" pitchFamily="34" charset="0"/>
                <a:hlinkClick r:id="rId13"/>
              </a:rPr>
              <a:t>TEX Home Internet Sales Conversion Pilot Learner Path</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Partnered with team member to convert Telesales materials from PPT and WORD to THRIVE while updating materials. I became primary owner of Legacy Magenta Telesales Paths. Knowing we had a lot of updates coming up and this would be our trainers first time in THRIVE,  I wanted to provide our trainers with an easy one stop shop for updates, prep and anything the trainer needs to be prepared.  Rather than a basic prep guide, I added a few additional details such as a page for big curriculum changes.  Here is a link to the Prep guide and Facilitator and Learner Paths I manage:</a:t>
            </a:r>
          </a:p>
          <a:p>
            <a:r>
              <a:rPr lang="en-US" sz="1100" dirty="0">
                <a:latin typeface="TeleNeo Office Medium" panose="020B0604040202090203" pitchFamily="34" charset="0"/>
                <a:hlinkClick r:id="rId14"/>
              </a:rPr>
              <a:t>Facilitator Prep Guide</a:t>
            </a:r>
            <a:endParaRPr lang="en-US" sz="1100" dirty="0">
              <a:latin typeface="TeleNeo Office Medium" panose="020B0604040202090203" pitchFamily="34" charset="0"/>
              <a:hlinkClick r:id="rId15"/>
            </a:endParaRPr>
          </a:p>
          <a:p>
            <a:r>
              <a:rPr lang="en-US" sz="1100" dirty="0">
                <a:latin typeface="TeleNeo Office Medium" panose="020B0604040202090203" pitchFamily="34" charset="0"/>
                <a:hlinkClick r:id="rId15"/>
              </a:rPr>
              <a:t>IBTS LM New Hire Facilitator Path (with Home Internet)</a:t>
            </a:r>
            <a:endParaRPr lang="en-US" sz="1100" dirty="0">
              <a:latin typeface="TeleNeo Office Medium" panose="020B0604040202090203" pitchFamily="34" charset="0"/>
            </a:endParaRPr>
          </a:p>
          <a:p>
            <a:r>
              <a:rPr lang="en-US" sz="1100" dirty="0">
                <a:latin typeface="TeleNeo Office Medium" panose="020B0604040202090203" pitchFamily="34" charset="0"/>
                <a:hlinkClick r:id="rId16"/>
              </a:rPr>
              <a:t>IBTS LM New Hire Learner Path (with Home Internet)</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With CCLD I created a lot of leadership development in and out of THRIVE.  These are 2 projects I was able to work through an entire AGILE ADDIE process from beginning to end.</a:t>
            </a:r>
          </a:p>
          <a:p>
            <a:r>
              <a:rPr lang="en-US" sz="1100" dirty="0">
                <a:latin typeface="TeleNeo Office Medium" panose="020B0604040202090203" pitchFamily="34" charset="0"/>
                <a:hlinkClick r:id="rId17"/>
              </a:rPr>
              <a:t>Senior Expert Best of the Best: Modernization</a:t>
            </a:r>
            <a:endParaRPr lang="en-US" sz="1100" dirty="0">
              <a:latin typeface="TeleNeo Office Medium" panose="020B0604040202090203" pitchFamily="34" charset="0"/>
            </a:endParaRPr>
          </a:p>
          <a:p>
            <a:r>
              <a:rPr lang="en-US" sz="1100" dirty="0">
                <a:latin typeface="TeleNeo Office Medium" panose="020B0604040202090203" pitchFamily="34" charset="0"/>
                <a:hlinkClick r:id="rId18"/>
              </a:rPr>
              <a:t>Intentional Interviewing: Cues for a Successful Hire</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This is a lesson I put together for my local L&amp;D.  Trainers felt billing would go more smoothly with a little history on rate plans first.</a:t>
            </a:r>
          </a:p>
          <a:p>
            <a:r>
              <a:rPr lang="en-US" sz="1100" dirty="0">
                <a:latin typeface="TeleNeo Office Medium" panose="020B0604040202090203" pitchFamily="34" charset="0"/>
                <a:hlinkClick r:id="rId19"/>
              </a:rPr>
              <a:t>History of Rate Plans</a:t>
            </a:r>
            <a:endParaRPr lang="en-US" sz="1100" dirty="0">
              <a:latin typeface="TeleNeo Office Medium" panose="020B0604040202090203" pitchFamily="34" charset="0"/>
            </a:endParaRPr>
          </a:p>
          <a:p>
            <a:endParaRPr lang="en-US" sz="1100" dirty="0">
              <a:latin typeface="TeleNeo Office Medium" panose="020B0604040202090203" pitchFamily="34" charset="0"/>
            </a:endParaRPr>
          </a:p>
          <a:p>
            <a:r>
              <a:rPr lang="en-US" sz="1100" dirty="0">
                <a:latin typeface="TeleNeo Office Medium" panose="020B0604040202090203" pitchFamily="34" charset="0"/>
              </a:rPr>
              <a:t>If you would like to see more, please connect with me! I have plenty!</a:t>
            </a:r>
          </a:p>
          <a:p>
            <a:endParaRPr lang="en-US" dirty="0"/>
          </a:p>
          <a:p>
            <a:endParaRPr lang="en-US" dirty="0"/>
          </a:p>
        </p:txBody>
      </p:sp>
    </p:spTree>
    <p:custDataLst>
      <p:tags r:id="rId1"/>
    </p:custDataLst>
    <p:extLst>
      <p:ext uri="{BB962C8B-B14F-4D97-AF65-F5344CB8AC3E}">
        <p14:creationId xmlns:p14="http://schemas.microsoft.com/office/powerpoint/2010/main" val="7988217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TotalTime>
  <Words>446</Words>
  <Application>Microsoft Office PowerPoint</Application>
  <PresentationFormat>Widescreen</PresentationFormat>
  <Paragraphs>37</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Candara</vt:lpstr>
      <vt:lpstr>TeleNeo Office ExtraBold</vt:lpstr>
      <vt:lpstr>TeleNeo Office Medium</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Anson, Laura</dc:creator>
  <cp:lastModifiedBy>Anson, Laura</cp:lastModifiedBy>
  <cp:revision>4</cp:revision>
  <dcterms:created xsi:type="dcterms:W3CDTF">2021-09-30T17:42:53Z</dcterms:created>
  <dcterms:modified xsi:type="dcterms:W3CDTF">2021-12-20T18:38:45Z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DDE3908F-2FC9-421A-A3E0-2531EF9AEA8A</vt:lpwstr>
  </property>
  <property fmtid="{D5CDD505-2E9C-101B-9397-08002B2CF9AE}" pid="3" name="ArticulatePath">
    <vt:lpwstr>Presentation5</vt:lpwstr>
  </property>
</Properties>
</file>