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074"/>
    <a:srgbClr val="33A3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7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66A95-2497-4AFA-8DA1-7B7502B9BD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BD3B76C-C175-4BC8-B50F-CECD70BA99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788A7D3-ED0A-4708-8B8E-C41972177F1A}"/>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6FC84DDE-6A70-4B40-972F-129C3BEB6D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09087-5E6E-49CC-BA14-DF3EF4A9488F}"/>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42360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0613-E92F-47D1-A9B5-B6A7DFBE8C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2462DE-D883-436C-A2AD-CA1F17FC82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63A6F-2D39-45EF-AF3A-63A2B8AFAED6}"/>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EA1755D5-C2C6-4EC6-B0AE-F8406D7359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E5779-EF4C-4EA2-BD3B-56CC6CB61345}"/>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872638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B96E4-679B-4F06-B37F-D95CB1AA5B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854969-FD94-4250-809A-CB4901928C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79F94C-BBC8-4B1B-9706-7E14DD58FB4F}"/>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A4118D85-A6F7-40AD-B6C0-72F1BB03FE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EB46B-3E03-4C90-AED7-B1AC4D9F941C}"/>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60653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B6D7B-3BD3-43DD-A889-0CA8E738C2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E0BCDB-9B8E-4325-B097-91CE83E2C6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0741C2-4993-456B-BA20-169C79B0FF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A8FC06-0CB1-4DBA-B09D-AFC64481CC14}"/>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6" name="Footer Placeholder 5">
            <a:extLst>
              <a:ext uri="{FF2B5EF4-FFF2-40B4-BE49-F238E27FC236}">
                <a16:creationId xmlns:a16="http://schemas.microsoft.com/office/drawing/2014/main" id="{4A0DD3FB-DEE0-48D3-A9CF-B30B83DE3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CBD5F6-2226-4BB1-92B7-5A5032F35C1D}"/>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604879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1282C-8345-41B4-B8D3-0A32DCBCB8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B11103-389F-4C27-9A11-E6F220C97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D52634-11C9-4A0A-B536-84335299CD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CD91B08-A937-4704-871A-23CB20F079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E69F71-C469-444E-96FF-DE522B502B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A627D2B-B063-4FB8-A9D6-1F0C35EB739A}"/>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8" name="Footer Placeholder 7">
            <a:extLst>
              <a:ext uri="{FF2B5EF4-FFF2-40B4-BE49-F238E27FC236}">
                <a16:creationId xmlns:a16="http://schemas.microsoft.com/office/drawing/2014/main" id="{04E852B5-6AA6-4C75-926F-0CAD396C0C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CD6C2-EABD-4958-9328-D49E30BE8E2E}"/>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047185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5CFF-8006-42B0-8972-B5F9430020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F4C40C-AF2A-4E31-BE59-53D0AD349008}"/>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4" name="Footer Placeholder 3">
            <a:extLst>
              <a:ext uri="{FF2B5EF4-FFF2-40B4-BE49-F238E27FC236}">
                <a16:creationId xmlns:a16="http://schemas.microsoft.com/office/drawing/2014/main" id="{19515FB3-78C8-4565-8AC4-F2958054E7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B2E08C-48AE-43E9-952B-9E5DDAF14238}"/>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387104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86C09A-2846-496D-839A-552483222F78}"/>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3" name="Footer Placeholder 2">
            <a:extLst>
              <a:ext uri="{FF2B5EF4-FFF2-40B4-BE49-F238E27FC236}">
                <a16:creationId xmlns:a16="http://schemas.microsoft.com/office/drawing/2014/main" id="{05CE5015-64CA-43A0-A3AD-E7274D5BFAC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EEDDC7-F9A4-4B28-9F39-903EF75BD831}"/>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297677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5536-8888-4C35-AB94-A125ABC28F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4210AC-0D8E-4840-85A4-407FD65A06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856BD4-F1D7-4461-BF01-344FCC488C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210CB-D677-42C1-81C4-3BFC7CDAC825}"/>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6" name="Footer Placeholder 5">
            <a:extLst>
              <a:ext uri="{FF2B5EF4-FFF2-40B4-BE49-F238E27FC236}">
                <a16:creationId xmlns:a16="http://schemas.microsoft.com/office/drawing/2014/main" id="{2F147BB1-21D5-4928-B607-D7A49A8550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DC4937-1F10-437E-BB40-A000C1359076}"/>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1660876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81CAD-F27F-498E-B851-49B0A5D223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8EAA53-02C0-4443-B3FC-F964A4F18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84E46E-3A93-424E-AD6F-93F9779DF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A407B3-EC16-4925-B966-DC4F20895361}"/>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6" name="Footer Placeholder 5">
            <a:extLst>
              <a:ext uri="{FF2B5EF4-FFF2-40B4-BE49-F238E27FC236}">
                <a16:creationId xmlns:a16="http://schemas.microsoft.com/office/drawing/2014/main" id="{1CF956D3-AE44-47B9-95AD-CF75F1BD4F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333A114-5DFC-4318-A35C-9526F00CB2FF}"/>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2374760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10C2D-F837-4671-B3B6-74ED9FB68F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211B6C-2CA2-407A-A11A-998BEF97AA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2BCF0D-0449-4472-A63C-876F03BC9326}"/>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DE87F57E-806C-4635-8BCD-64FD67FF80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631D0-235D-4496-80C1-295BB8A38C22}"/>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1991731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B688E6-3CAA-4D0B-A20E-E4F9C8E2821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743503-76E4-4C63-B136-E82DF3048F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3CE5B9-0D5E-478B-B024-4B4ABF4E512B}"/>
              </a:ext>
            </a:extLst>
          </p:cNvPr>
          <p:cNvSpPr>
            <a:spLocks noGrp="1"/>
          </p:cNvSpPr>
          <p:nvPr>
            <p:ph type="dt" sz="half" idx="10"/>
          </p:nvPr>
        </p:nvSpPr>
        <p:spPr/>
        <p:txBody>
          <a:body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65BD8FF8-E5CD-4466-B6D7-AFF2B8A3A9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88EA4C-D597-42C5-84AB-2BE6BF796742}"/>
              </a:ext>
            </a:extLst>
          </p:cNvPr>
          <p:cNvSpPr>
            <a:spLocks noGrp="1"/>
          </p:cNvSpPr>
          <p:nvPr>
            <p:ph type="sldNum" sz="quarter" idx="12"/>
          </p:nvPr>
        </p:nvSpPr>
        <p:spPr/>
        <p:txBody>
          <a:bodyPr/>
          <a:lstStyle/>
          <a:p>
            <a:fld id="{27CEDCBF-8C86-4D29-9732-EB7ECBE6D9FA}" type="slidenum">
              <a:rPr lang="en-US" smtClean="0"/>
              <a:t>‹#›</a:t>
            </a:fld>
            <a:endParaRPr lang="en-US"/>
          </a:p>
        </p:txBody>
      </p:sp>
    </p:spTree>
    <p:extLst>
      <p:ext uri="{BB962C8B-B14F-4D97-AF65-F5344CB8AC3E}">
        <p14:creationId xmlns:p14="http://schemas.microsoft.com/office/powerpoint/2010/main" val="3675556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DE68F1-84D7-41B4-9096-1F66AECB85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4D5723-7AE7-4825-9BBA-2060265FB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629416-98AC-4292-AEB4-3E77B85307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1FB90-70FB-4802-B116-EF50D49AC452}" type="datetimeFigureOut">
              <a:rPr lang="en-US" smtClean="0"/>
              <a:t>3/22/2023</a:t>
            </a:fld>
            <a:endParaRPr lang="en-US"/>
          </a:p>
        </p:txBody>
      </p:sp>
      <p:sp>
        <p:nvSpPr>
          <p:cNvPr id="5" name="Footer Placeholder 4">
            <a:extLst>
              <a:ext uri="{FF2B5EF4-FFF2-40B4-BE49-F238E27FC236}">
                <a16:creationId xmlns:a16="http://schemas.microsoft.com/office/drawing/2014/main" id="{289E19C2-941A-46C6-AD3A-7C07947D3B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BC9E14D-8222-4CF1-8483-4694190E6A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EDCBF-8C86-4D29-9732-EB7ECBE6D9FA}" type="slidenum">
              <a:rPr lang="en-US" smtClean="0"/>
              <a:t>‹#›</a:t>
            </a:fld>
            <a:endParaRPr lang="en-US"/>
          </a:p>
        </p:txBody>
      </p:sp>
    </p:spTree>
    <p:extLst>
      <p:ext uri="{BB962C8B-B14F-4D97-AF65-F5344CB8AC3E}">
        <p14:creationId xmlns:p14="http://schemas.microsoft.com/office/powerpoint/2010/main" val="5798398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360.articulate.com/review/content/3c506bc4-58a5-4c85-bd54-000a0eaf58b8/review" TargetMode="External"/><Relationship Id="rId2" Type="http://schemas.openxmlformats.org/officeDocument/2006/relationships/image" Target="../media/image2.jpg"/><Relationship Id="rId1" Type="http://schemas.openxmlformats.org/officeDocument/2006/relationships/slideLayout" Target="../slideLayouts/slideLayout7.xml"/><Relationship Id="rId6" Type="http://schemas.openxmlformats.org/officeDocument/2006/relationships/hyperlink" Target="https://360.articulate.com/review/content/7e727108-154b-4539-9e30-2d5203ff71bc/review" TargetMode="External"/><Relationship Id="rId5" Type="http://schemas.openxmlformats.org/officeDocument/2006/relationships/hyperlink" Target="https://360.articulate.com/review/content/66503617-2ce8-4d79-8c92-4281f1522d0e/review" TargetMode="External"/><Relationship Id="rId4" Type="http://schemas.openxmlformats.org/officeDocument/2006/relationships/hyperlink" Target="https://rise.articulate.com/share/JoJfYkUCA6JAxhXRhkLA0Obs6rNElZI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94287EA-CDE6-4E19-A40C-D1DD87A8A7AA}"/>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20160" r="1" b="17342"/>
          <a:stretch/>
        </p:blipFill>
        <p:spPr>
          <a:xfrm>
            <a:off x="329316" y="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13" name="Rectangle 12">
            <a:extLst>
              <a:ext uri="{FF2B5EF4-FFF2-40B4-BE49-F238E27FC236}">
                <a16:creationId xmlns:a16="http://schemas.microsoft.com/office/drawing/2014/main" id="{78F37EC7-5E5E-4BED-B406-EDA77021BEC4}"/>
              </a:ext>
            </a:extLst>
          </p:cNvPr>
          <p:cNvSpPr/>
          <p:nvPr/>
        </p:nvSpPr>
        <p:spPr>
          <a:xfrm>
            <a:off x="5837446" y="728717"/>
            <a:ext cx="5588000" cy="3779520"/>
          </a:xfrm>
          <a:prstGeom prst="rect">
            <a:avLst/>
          </a:prstGeom>
          <a:solidFill>
            <a:schemeClr val="bg1">
              <a:alpha val="48000"/>
            </a:scheme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6" name="Rectangle 5">
            <a:extLst>
              <a:ext uri="{FF2B5EF4-FFF2-40B4-BE49-F238E27FC236}">
                <a16:creationId xmlns:a16="http://schemas.microsoft.com/office/drawing/2014/main" id="{807CF812-1351-4C8F-B63E-5C6A0521BB27}"/>
              </a:ext>
            </a:extLst>
          </p:cNvPr>
          <p:cNvSpPr/>
          <p:nvPr/>
        </p:nvSpPr>
        <p:spPr>
          <a:xfrm>
            <a:off x="5831490" y="711199"/>
            <a:ext cx="5588000" cy="3779520"/>
          </a:xfrm>
          <a:prstGeom prst="rect">
            <a:avLst/>
          </a:prstGeom>
          <a:solidFill>
            <a:srgbClr val="E20074"/>
          </a:solidFill>
          <a:ln>
            <a:noFill/>
          </a:ln>
          <a:scene3d>
            <a:camera prst="orthographicFront"/>
            <a:lightRig rig="glow" dir="t"/>
          </a:scene3d>
          <a:sp3d extrusionH="939800" prstMaterial="translucentPowder">
            <a:bevelT w="381000"/>
            <a:bevelB w="425450" h="254000"/>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15" name="Rectangle 14">
            <a:extLst>
              <a:ext uri="{FF2B5EF4-FFF2-40B4-BE49-F238E27FC236}">
                <a16:creationId xmlns:a16="http://schemas.microsoft.com/office/drawing/2014/main" id="{8A63FA20-3C08-4258-B936-F1371BE975E0}"/>
              </a:ext>
            </a:extLst>
          </p:cNvPr>
          <p:cNvSpPr/>
          <p:nvPr/>
        </p:nvSpPr>
        <p:spPr>
          <a:xfrm>
            <a:off x="6305158" y="1156138"/>
            <a:ext cx="4625601" cy="2785241"/>
          </a:xfrm>
          <a:prstGeom prst="rect">
            <a:avLst/>
          </a:prstGeom>
          <a:solidFill>
            <a:schemeClr val="tx1">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eleNeo Office ExtraBold" panose="020B0A04040202090203" pitchFamily="34" charset="0"/>
            </a:endParaRPr>
          </a:p>
        </p:txBody>
      </p:sp>
      <p:sp>
        <p:nvSpPr>
          <p:cNvPr id="7" name="TextBox 6">
            <a:extLst>
              <a:ext uri="{FF2B5EF4-FFF2-40B4-BE49-F238E27FC236}">
                <a16:creationId xmlns:a16="http://schemas.microsoft.com/office/drawing/2014/main" id="{FEB096C2-AEA2-4877-8B41-2716B9034A12}"/>
              </a:ext>
            </a:extLst>
          </p:cNvPr>
          <p:cNvSpPr txBox="1"/>
          <p:nvPr/>
        </p:nvSpPr>
        <p:spPr>
          <a:xfrm>
            <a:off x="6307935" y="1222944"/>
            <a:ext cx="5128328" cy="1692771"/>
          </a:xfrm>
          <a:prstGeom prst="rect">
            <a:avLst/>
          </a:prstGeom>
          <a:noFill/>
        </p:spPr>
        <p:txBody>
          <a:bodyPr wrap="square" rtlCol="0">
            <a:spAutoFit/>
          </a:bodyPr>
          <a:lstStyle/>
          <a:p>
            <a:r>
              <a:rPr lang="en-US" sz="6000" b="1" dirty="0">
                <a:solidFill>
                  <a:schemeClr val="bg1"/>
                </a:solidFill>
                <a:latin typeface="Candara" panose="020E0502030303020204" pitchFamily="34" charset="0"/>
              </a:rPr>
              <a:t>Laura Anson</a:t>
            </a:r>
          </a:p>
          <a:p>
            <a:r>
              <a:rPr lang="en-US" sz="2800" dirty="0">
                <a:solidFill>
                  <a:schemeClr val="bg1"/>
                </a:solidFill>
                <a:latin typeface="TeleNeo Office ExtraBold" panose="020B0A04040202090203" pitchFamily="34" charset="0"/>
              </a:rPr>
              <a:t>Instructional Designer</a:t>
            </a:r>
          </a:p>
          <a:p>
            <a:r>
              <a:rPr lang="en-US" sz="1600" dirty="0">
                <a:solidFill>
                  <a:schemeClr val="bg1"/>
                </a:solidFill>
                <a:latin typeface="TeleNeo Office ExtraBold" panose="020B0A04040202090203" pitchFamily="34" charset="0"/>
              </a:rPr>
              <a:t>Web Based Training Highlights</a:t>
            </a:r>
          </a:p>
        </p:txBody>
      </p:sp>
    </p:spTree>
    <p:extLst>
      <p:ext uri="{BB962C8B-B14F-4D97-AF65-F5344CB8AC3E}">
        <p14:creationId xmlns:p14="http://schemas.microsoft.com/office/powerpoint/2010/main" val="4083044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86CDB11-586F-4E68-B6E4-E413DD27D5C2}"/>
              </a:ext>
            </a:extLst>
          </p:cNvPr>
          <p:cNvPicPr>
            <a:picLocks noChangeAspect="1"/>
          </p:cNvPicPr>
          <p:nvPr/>
        </p:nvPicPr>
        <p:blipFill rotWithShape="1">
          <a:blip r:embed="rId2">
            <a:alphaModFix amt="53000"/>
            <a:extLst>
              <a:ext uri="{28A0092B-C50C-407E-A947-70E740481C1C}">
                <a14:useLocalDpi xmlns:a14="http://schemas.microsoft.com/office/drawing/2010/main" val="0"/>
              </a:ext>
            </a:extLst>
          </a:blip>
          <a:srcRect l="270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5" name="Rectangle 4">
            <a:extLst>
              <a:ext uri="{FF2B5EF4-FFF2-40B4-BE49-F238E27FC236}">
                <a16:creationId xmlns:a16="http://schemas.microsoft.com/office/drawing/2014/main" id="{1E4F3161-38BD-4148-A253-A2DE6DFE09A7}"/>
              </a:ext>
            </a:extLst>
          </p:cNvPr>
          <p:cNvSpPr/>
          <p:nvPr/>
        </p:nvSpPr>
        <p:spPr>
          <a:xfrm>
            <a:off x="2133600" y="215462"/>
            <a:ext cx="9616965" cy="636926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7537263-0F92-4C36-B1DE-F22F1C75670E}"/>
              </a:ext>
            </a:extLst>
          </p:cNvPr>
          <p:cNvSpPr txBox="1"/>
          <p:nvPr/>
        </p:nvSpPr>
        <p:spPr>
          <a:xfrm>
            <a:off x="2238705" y="357353"/>
            <a:ext cx="9238593" cy="6863417"/>
          </a:xfrm>
          <a:prstGeom prst="rect">
            <a:avLst/>
          </a:prstGeom>
          <a:noFill/>
        </p:spPr>
        <p:txBody>
          <a:bodyPr wrap="square" rtlCol="0">
            <a:spAutoFit/>
          </a:bodyPr>
          <a:lstStyle/>
          <a:p>
            <a:r>
              <a:rPr lang="en-US" sz="2000" b="1" dirty="0">
                <a:latin typeface="TeleNeo Office Medium" panose="020B0604040202090203" pitchFamily="34" charset="0"/>
              </a:rPr>
              <a:t>Articulate 360 Storyline</a:t>
            </a:r>
          </a:p>
          <a:p>
            <a:endParaRPr lang="en-US" sz="2000" b="1" dirty="0">
              <a:latin typeface="TeleNeo Office Medium" panose="020B0604040202090203" pitchFamily="34" charset="0"/>
            </a:endParaRPr>
          </a:p>
          <a:p>
            <a:r>
              <a:rPr lang="en-US" sz="2000" b="1" dirty="0">
                <a:latin typeface="TeleNeo Office Medium" panose="020B0604040202090203" pitchFamily="34" charset="0"/>
              </a:rPr>
              <a:t>Situation: </a:t>
            </a:r>
            <a:r>
              <a:rPr lang="en-US" sz="2000" dirty="0">
                <a:latin typeface="TeleNeo Office Medium" panose="020B0604040202090203" pitchFamily="34" charset="0"/>
              </a:rPr>
              <a:t>The Rebellion Training Environment is based on simulators. While working with Prepaid, it was brought to our attention that some of the simulations did not consistently work.  </a:t>
            </a:r>
          </a:p>
          <a:p>
            <a:endParaRPr lang="en-US" sz="2000" b="1" dirty="0">
              <a:latin typeface="TeleNeo Office Medium" panose="020B0604040202090203" pitchFamily="34" charset="0"/>
            </a:endParaRPr>
          </a:p>
          <a:p>
            <a:r>
              <a:rPr lang="en-US" sz="2000" b="1" dirty="0">
                <a:latin typeface="TeleNeo Office Medium" panose="020B0604040202090203" pitchFamily="34" charset="0"/>
              </a:rPr>
              <a:t>Request: </a:t>
            </a:r>
            <a:r>
              <a:rPr lang="en-US" sz="2000" dirty="0">
                <a:latin typeface="TeleNeo Office Medium" panose="020B0604040202090203" pitchFamily="34" charset="0"/>
              </a:rPr>
              <a:t>Make simulators using screenshots gathered in the training environment</a:t>
            </a:r>
          </a:p>
          <a:p>
            <a:endParaRPr lang="en-US" sz="2000" b="1" dirty="0">
              <a:latin typeface="TeleNeo Office Medium" panose="020B0604040202090203" pitchFamily="34" charset="0"/>
            </a:endParaRPr>
          </a:p>
          <a:p>
            <a:r>
              <a:rPr lang="en-US" sz="2000" b="1" dirty="0">
                <a:latin typeface="TeleNeo Office Medium" panose="020B0604040202090203" pitchFamily="34" charset="0"/>
              </a:rPr>
              <a:t>Obstacles: </a:t>
            </a:r>
            <a:r>
              <a:rPr lang="en-US" sz="2000" dirty="0">
                <a:latin typeface="TeleNeo Office Medium" panose="020B0604040202090203" pitchFamily="34" charset="0"/>
              </a:rPr>
              <a:t>Screenshots were difficult to obtain due to the initial issues with the simulators.  We would need to block existing pop ups and actions showing in the screenshots. </a:t>
            </a:r>
          </a:p>
          <a:p>
            <a:endParaRPr lang="en-US" sz="2000" b="1" dirty="0">
              <a:latin typeface="TeleNeo Office Medium" panose="020B0604040202090203" pitchFamily="34" charset="0"/>
            </a:endParaRPr>
          </a:p>
          <a:p>
            <a:r>
              <a:rPr lang="en-US" sz="2000" b="1" dirty="0">
                <a:latin typeface="TeleNeo Office Medium" panose="020B0604040202090203" pitchFamily="34" charset="0"/>
              </a:rPr>
              <a:t>Resolution: </a:t>
            </a:r>
            <a:r>
              <a:rPr lang="en-US" sz="2000" dirty="0">
                <a:latin typeface="TeleNeo Office Medium" panose="020B0604040202090203" pitchFamily="34" charset="0"/>
              </a:rPr>
              <a:t>I was able to create 4 simulators that would walk learners through the process using Articulate 360 Storyline. Screenshots were used and approached with the mindset that these simulators may not be beautiful, but they will serve the needed purpose of an educated walk through that our training environment is unable to offer. </a:t>
            </a:r>
          </a:p>
          <a:p>
            <a:endParaRPr lang="en-US" sz="2000" b="1" dirty="0">
              <a:latin typeface="TeleNeo Office Medium" panose="020B0604040202090203" pitchFamily="34" charset="0"/>
            </a:endParaRPr>
          </a:p>
          <a:p>
            <a:r>
              <a:rPr lang="en-US" sz="2000" b="1" dirty="0">
                <a:latin typeface="TeleNeo Office Medium" panose="020B0604040202090203" pitchFamily="34" charset="0"/>
              </a:rPr>
              <a:t>Additional Resolutions: </a:t>
            </a:r>
            <a:r>
              <a:rPr lang="en-US" sz="2000" dirty="0">
                <a:latin typeface="TeleNeo Office Medium" panose="020B0604040202090203" pitchFamily="34" charset="0"/>
              </a:rPr>
              <a:t>When I joined Telesales, I found they were experiencing the same issue and was able to repurpose simulators for this LOB as needed. The Training Business Manager appreciated my proactive approach to resolving the issue. </a:t>
            </a:r>
          </a:p>
          <a:p>
            <a:endParaRPr lang="en-US" sz="2000" b="1" dirty="0">
              <a:latin typeface="TeleNeo Office Medium" panose="020B0604040202090203" pitchFamily="34" charset="0"/>
            </a:endParaRPr>
          </a:p>
          <a:p>
            <a:endParaRPr lang="en-US" sz="2000" b="1" dirty="0">
              <a:latin typeface="TeleNeo Office Medium" panose="020B0604040202090203" pitchFamily="34" charset="0"/>
            </a:endParaRPr>
          </a:p>
        </p:txBody>
      </p:sp>
    </p:spTree>
    <p:extLst>
      <p:ext uri="{BB962C8B-B14F-4D97-AF65-F5344CB8AC3E}">
        <p14:creationId xmlns:p14="http://schemas.microsoft.com/office/powerpoint/2010/main" val="4157808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613B4A9-1C7C-4729-A016-AB42D39794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86CDB11-586F-4E68-B6E4-E413DD27D5C2}"/>
              </a:ext>
            </a:extLst>
          </p:cNvPr>
          <p:cNvPicPr>
            <a:picLocks noChangeAspect="1"/>
          </p:cNvPicPr>
          <p:nvPr/>
        </p:nvPicPr>
        <p:blipFill rotWithShape="1">
          <a:blip r:embed="rId2">
            <a:alphaModFix amt="53000"/>
            <a:extLst>
              <a:ext uri="{28A0092B-C50C-407E-A947-70E740481C1C}">
                <a14:useLocalDpi xmlns:a14="http://schemas.microsoft.com/office/drawing/2010/main" val="0"/>
              </a:ext>
            </a:extLst>
          </a:blip>
          <a:srcRect l="2701"/>
          <a:stretch/>
        </p:blipFill>
        <p:spPr>
          <a:xfrm>
            <a:off x="329316" y="10"/>
            <a:ext cx="11862684"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5" name="Rectangle 4">
            <a:extLst>
              <a:ext uri="{FF2B5EF4-FFF2-40B4-BE49-F238E27FC236}">
                <a16:creationId xmlns:a16="http://schemas.microsoft.com/office/drawing/2014/main" id="{1E4F3161-38BD-4148-A253-A2DE6DFE09A7}"/>
              </a:ext>
            </a:extLst>
          </p:cNvPr>
          <p:cNvSpPr/>
          <p:nvPr/>
        </p:nvSpPr>
        <p:spPr>
          <a:xfrm>
            <a:off x="2133600" y="215462"/>
            <a:ext cx="9616965" cy="6369269"/>
          </a:xfrm>
          <a:prstGeom prst="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7537263-0F92-4C36-B1DE-F22F1C75670E}"/>
              </a:ext>
            </a:extLst>
          </p:cNvPr>
          <p:cNvSpPr txBox="1"/>
          <p:nvPr/>
        </p:nvSpPr>
        <p:spPr>
          <a:xfrm>
            <a:off x="2238705" y="357353"/>
            <a:ext cx="9238593" cy="6555641"/>
          </a:xfrm>
          <a:prstGeom prst="rect">
            <a:avLst/>
          </a:prstGeom>
          <a:noFill/>
        </p:spPr>
        <p:txBody>
          <a:bodyPr wrap="square" rtlCol="0">
            <a:spAutoFit/>
          </a:bodyPr>
          <a:lstStyle/>
          <a:p>
            <a:r>
              <a:rPr lang="en-US" sz="2000" b="1" dirty="0">
                <a:latin typeface="TeleNeo Office Medium" panose="020B0604040202090203" pitchFamily="34" charset="0"/>
              </a:rPr>
              <a:t>Articulate 360 Rise &amp; Vyond</a:t>
            </a:r>
          </a:p>
          <a:p>
            <a:endParaRPr lang="en-US" sz="2000" dirty="0">
              <a:latin typeface="TeleNeo Office Medium" panose="020B0604040202090203" pitchFamily="34" charset="0"/>
            </a:endParaRPr>
          </a:p>
          <a:p>
            <a:pPr marL="342900" indent="-342900">
              <a:buFont typeface="Arial" panose="020B0604020202020204" pitchFamily="34" charset="0"/>
              <a:buChar char="•"/>
            </a:pPr>
            <a:r>
              <a:rPr lang="en-US" sz="2000" dirty="0">
                <a:latin typeface="TeleNeo Office Medium" panose="020B0604040202090203" pitchFamily="34" charset="0"/>
              </a:rPr>
              <a:t>I completed a rewrite and update on the Interaction Model Series for our National and Global Telesales Teams. I have shared a few of these here: </a:t>
            </a:r>
            <a:r>
              <a:rPr lang="en-US" sz="2000" b="1" dirty="0">
                <a:latin typeface="TeleNeo Office Medium" panose="020B0604040202090203" pitchFamily="34" charset="0"/>
                <a:hlinkClick r:id="rId3"/>
              </a:rPr>
              <a:t>Interaction Model: Guide The Purchase</a:t>
            </a:r>
            <a:r>
              <a:rPr lang="en-US" sz="2000" b="1" dirty="0">
                <a:latin typeface="TeleNeo Office Medium" panose="020B0604040202090203" pitchFamily="34" charset="0"/>
              </a:rPr>
              <a:t> , </a:t>
            </a:r>
            <a:r>
              <a:rPr lang="en-US" sz="2000" b="1" dirty="0">
                <a:latin typeface="TeleNeo Office Medium" panose="020B0604040202090203" pitchFamily="34" charset="0"/>
                <a:hlinkClick r:id="rId4"/>
              </a:rPr>
              <a:t>Interaction Model: Explore &amp; Discover</a:t>
            </a:r>
            <a:endParaRPr lang="en-US" sz="2000" b="1" dirty="0">
              <a:latin typeface="TeleNeo Office Medium" panose="020B0604040202090203" pitchFamily="34" charset="0"/>
            </a:endParaRPr>
          </a:p>
          <a:p>
            <a:pPr marL="342900" indent="-342900">
              <a:buFont typeface="Arial" panose="020B0604020202020204" pitchFamily="34" charset="0"/>
              <a:buChar char="•"/>
            </a:pPr>
            <a:endParaRPr lang="en-US" sz="2000" b="1" dirty="0">
              <a:latin typeface="TeleNeo Office Medium" panose="020B0604040202090203" pitchFamily="34" charset="0"/>
            </a:endParaRPr>
          </a:p>
          <a:p>
            <a:pPr marL="342900" indent="-342900">
              <a:buFont typeface="Arial" panose="020B0604020202020204" pitchFamily="34" charset="0"/>
              <a:buChar char="•"/>
            </a:pPr>
            <a:r>
              <a:rPr lang="en-US" sz="2000" dirty="0">
                <a:latin typeface="TeleNeo Office Medium" panose="020B0604040202090203" pitchFamily="34" charset="0"/>
              </a:rPr>
              <a:t>A call flow was created based on the Interaction Model. I created a new web-based training, The Interaction Guide, to educate our Global team on this call flow. It provides video role play practice and a Coach-Lead Huddle with facilitation guide to bring in the learning. Review link here:</a:t>
            </a:r>
            <a:r>
              <a:rPr lang="en-US" sz="2000" b="1" dirty="0">
                <a:latin typeface="TeleNeo Office Medium" panose="020B0604040202090203" pitchFamily="34" charset="0"/>
              </a:rPr>
              <a:t> </a:t>
            </a:r>
            <a:r>
              <a:rPr lang="en-US" sz="2000" b="1" dirty="0">
                <a:latin typeface="TeleNeo Office Medium" panose="020B0604040202090203" pitchFamily="34" charset="0"/>
                <a:hlinkClick r:id="rId5"/>
              </a:rPr>
              <a:t>Interaction Guide</a:t>
            </a:r>
            <a:endParaRPr lang="en-US" sz="2000" b="1" dirty="0">
              <a:latin typeface="TeleNeo Office Medium" panose="020B0604040202090203" pitchFamily="34" charset="0"/>
            </a:endParaRPr>
          </a:p>
          <a:p>
            <a:pPr marL="342900" indent="-342900">
              <a:buFont typeface="Arial" panose="020B0604020202020204" pitchFamily="34" charset="0"/>
              <a:buChar char="•"/>
            </a:pPr>
            <a:endParaRPr lang="en-US" sz="2000" b="1" dirty="0">
              <a:latin typeface="TeleNeo Office Medium" panose="020B060404020209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eleNeo Office Medium" panose="020B0604040202090203" pitchFamily="34" charset="0"/>
                <a:ea typeface="+mn-ea"/>
                <a:cs typeface="+mn-cs"/>
              </a:rPr>
              <a:t>Our Global Care typically does not use physical hand outs. We needed an observation form that would automatically clear out when closed so that representatives could use it frequently. I used Rise to create an interactive observation sheet.  </a:t>
            </a:r>
          </a:p>
          <a:p>
            <a:pPr marL="342900" indent="-342900">
              <a:buFont typeface="Arial" panose="020B0604020202020204" pitchFamily="34" charset="0"/>
              <a:buChar char="•"/>
            </a:pPr>
            <a:endParaRPr lang="en-US" sz="2000" b="1" dirty="0">
              <a:latin typeface="TeleNeo Office Medium" panose="020B0604040202090203" pitchFamily="34" charset="0"/>
            </a:endParaRPr>
          </a:p>
          <a:p>
            <a:pPr marL="342900" indent="-342900">
              <a:buFont typeface="Arial" panose="020B0604020202020204" pitchFamily="34" charset="0"/>
              <a:buChar char="•"/>
            </a:pPr>
            <a:r>
              <a:rPr lang="en-US" sz="2000" dirty="0">
                <a:latin typeface="TeleNeo Office Medium" panose="020B0604040202090203" pitchFamily="34" charset="0"/>
              </a:rPr>
              <a:t>I utilized Rise to create a one-stop-shop for Trainers. During Train-the-Trainer sessions these brought engagement and provided Trainers with a quick prep-guide. These also assisted in onboarding anyone who was unable to attend TTT sessions. Review link here: </a:t>
            </a:r>
            <a:r>
              <a:rPr lang="en-US" sz="2000" b="1" dirty="0">
                <a:latin typeface="TeleNeo Office Medium" panose="020B0604040202090203" pitchFamily="34" charset="0"/>
                <a:hlinkClick r:id="rId6"/>
              </a:rPr>
              <a:t>Home Internet Sales TEX Pilot TTT</a:t>
            </a:r>
            <a:endParaRPr lang="en-US" sz="2000" b="1" dirty="0">
              <a:latin typeface="TeleNeo Office Medium" panose="020B0604040202090203" pitchFamily="34" charset="0"/>
            </a:endParaRPr>
          </a:p>
          <a:p>
            <a:pPr marL="342900" indent="-342900">
              <a:buFont typeface="Arial" panose="020B0604020202020204" pitchFamily="34" charset="0"/>
              <a:buChar char="•"/>
            </a:pPr>
            <a:endParaRPr lang="en-US" sz="2000" b="1" dirty="0">
              <a:latin typeface="TeleNeo Office Medium" panose="020B0604040202090203" pitchFamily="34" charset="0"/>
            </a:endParaRPr>
          </a:p>
        </p:txBody>
      </p:sp>
    </p:spTree>
    <p:extLst>
      <p:ext uri="{BB962C8B-B14F-4D97-AF65-F5344CB8AC3E}">
        <p14:creationId xmlns:p14="http://schemas.microsoft.com/office/powerpoint/2010/main" val="551110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10968</TotalTime>
  <Words>376</Words>
  <Application>Microsoft Office PowerPoint</Application>
  <PresentationFormat>Widescreen</PresentationFormat>
  <Paragraphs>23</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Candara</vt:lpstr>
      <vt:lpstr>TeleNeo Office ExtraBold</vt:lpstr>
      <vt:lpstr>TeleNeo Office Medium</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Anson, Laura</dc:creator>
  <cp:lastModifiedBy>Laura Anson</cp:lastModifiedBy>
  <cp:revision>2</cp:revision>
  <dcterms:created xsi:type="dcterms:W3CDTF">2021-09-30T17:42:53Z</dcterms:created>
  <dcterms:modified xsi:type="dcterms:W3CDTF">2023-03-22T22:32:46Z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DDE3908F-2FC9-421A-A3E0-2531EF9AEA8A</vt:lpwstr>
  </property>
  <property fmtid="{D5CDD505-2E9C-101B-9397-08002B2CF9AE}" pid="3" name="ArticulatePath">
    <vt:lpwstr>Presentation5</vt:lpwstr>
  </property>
</Properties>
</file>